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316" r:id="rId3"/>
    <p:sldId id="376" r:id="rId4"/>
    <p:sldId id="370" r:id="rId5"/>
    <p:sldId id="383" r:id="rId6"/>
    <p:sldId id="388" r:id="rId7"/>
    <p:sldId id="389" r:id="rId8"/>
    <p:sldId id="391" r:id="rId9"/>
    <p:sldId id="392" r:id="rId10"/>
    <p:sldId id="393" r:id="rId11"/>
    <p:sldId id="385" r:id="rId12"/>
    <p:sldId id="394" r:id="rId13"/>
    <p:sldId id="395" r:id="rId14"/>
    <p:sldId id="400" r:id="rId15"/>
    <p:sldId id="401" r:id="rId16"/>
    <p:sldId id="387" r:id="rId17"/>
    <p:sldId id="402" r:id="rId18"/>
    <p:sldId id="36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a:srgbClr val="7CB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0147" autoAdjust="0"/>
    <p:restoredTop sz="94624" autoAdjust="0"/>
  </p:normalViewPr>
  <p:slideViewPr>
    <p:cSldViewPr>
      <p:cViewPr>
        <p:scale>
          <a:sx n="60" d="100"/>
          <a:sy n="60" d="100"/>
        </p:scale>
        <p:origin x="-1794" y="-582"/>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04/08/2014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18</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slide" Target="../slides/slide18.xml"/><Relationship Id="rId7" Type="http://schemas.openxmlformats.org/officeDocument/2006/relationships/slide" Target="../slides/slide10.xml"/><Relationship Id="rId12" Type="http://schemas.openxmlformats.org/officeDocument/2006/relationships/slide" Target="../slides/slide17.xml"/><Relationship Id="rId2"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15.xml"/><Relationship Id="rId5" Type="http://schemas.openxmlformats.org/officeDocument/2006/relationships/slide" Target="../slides/slide7.xml"/><Relationship Id="rId10" Type="http://schemas.openxmlformats.org/officeDocument/2006/relationships/slide" Target="../slides/slide14.xml"/><Relationship Id="rId4" Type="http://schemas.openxmlformats.org/officeDocument/2006/relationships/slide" Target="../slides/slide6.xml"/><Relationship Id="rId9" Type="http://schemas.openxmlformats.org/officeDocument/2006/relationships/slide" Target="../slides/slide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04/08/2014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 action="ppaction://noaction"/>
          </p:cNvPr>
          <p:cNvSpPr/>
          <p:nvPr userDrawn="1"/>
        </p:nvSpPr>
        <p:spPr>
          <a:xfrm>
            <a:off x="35496" y="6569968"/>
            <a:ext cx="720080" cy="288032"/>
          </a:xfrm>
          <a:prstGeom prst="round2Same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2" action="ppaction://hlinksldjump"/>
          </p:cNvPr>
          <p:cNvSpPr/>
          <p:nvPr userDrawn="1"/>
        </p:nvSpPr>
        <p:spPr>
          <a:xfrm>
            <a:off x="752015" y="6569968"/>
            <a:ext cx="648072" cy="288032"/>
          </a:xfrm>
          <a:prstGeom prst="round2SameRect">
            <a:avLst/>
          </a:prstGeom>
          <a:solidFill>
            <a:srgbClr val="7CBF33"/>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3" action="ppaction://hlinksldjump"/>
          </p:cNvPr>
          <p:cNvSpPr/>
          <p:nvPr userDrawn="1"/>
        </p:nvSpPr>
        <p:spPr>
          <a:xfrm>
            <a:off x="1400086" y="6569968"/>
            <a:ext cx="644511" cy="288032"/>
          </a:xfrm>
          <a:prstGeom prst="round2Same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4" action="ppaction://hlinksldjump"/>
          </p:cNvPr>
          <p:cNvSpPr/>
          <p:nvPr userDrawn="1"/>
        </p:nvSpPr>
        <p:spPr>
          <a:xfrm>
            <a:off x="2041037" y="6569968"/>
            <a:ext cx="396000" cy="288032"/>
          </a:xfrm>
          <a:prstGeom prst="round2Same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5" action="ppaction://hlinksldjump"/>
          </p:cNvPr>
          <p:cNvSpPr/>
          <p:nvPr userDrawn="1"/>
        </p:nvSpPr>
        <p:spPr>
          <a:xfrm>
            <a:off x="2433476" y="6569968"/>
            <a:ext cx="396000" cy="288032"/>
          </a:xfrm>
          <a:prstGeom prst="round2Same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6" action="ppaction://hlinksldjump"/>
          </p:cNvPr>
          <p:cNvSpPr/>
          <p:nvPr userDrawn="1"/>
        </p:nvSpPr>
        <p:spPr>
          <a:xfrm>
            <a:off x="2825915"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7" action="ppaction://hlinksldjump"/>
          </p:cNvPr>
          <p:cNvSpPr/>
          <p:nvPr userDrawn="1"/>
        </p:nvSpPr>
        <p:spPr>
          <a:xfrm>
            <a:off x="3218354"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8" action="ppaction://hlinksldjump"/>
          </p:cNvPr>
          <p:cNvSpPr/>
          <p:nvPr userDrawn="1"/>
        </p:nvSpPr>
        <p:spPr>
          <a:xfrm>
            <a:off x="3610793"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8" action="ppaction://hlinksldjump"/>
          </p:cNvPr>
          <p:cNvSpPr/>
          <p:nvPr userDrawn="1"/>
        </p:nvSpPr>
        <p:spPr>
          <a:xfrm>
            <a:off x="4003232"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9" action="ppaction://hlinksldjump"/>
          </p:cNvPr>
          <p:cNvSpPr/>
          <p:nvPr userDrawn="1"/>
        </p:nvSpPr>
        <p:spPr>
          <a:xfrm>
            <a:off x="4395671" y="6569968"/>
            <a:ext cx="396000" cy="288032"/>
          </a:xfrm>
          <a:prstGeom prst="round2Same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10" action="ppaction://hlinksldjump"/>
          </p:cNvPr>
          <p:cNvSpPr/>
          <p:nvPr userDrawn="1"/>
        </p:nvSpPr>
        <p:spPr>
          <a:xfrm>
            <a:off x="4788110" y="6569968"/>
            <a:ext cx="396000" cy="288032"/>
          </a:xfrm>
          <a:prstGeom prst="round2Same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rId11" action="ppaction://hlinksldjump"/>
          </p:cNvPr>
          <p:cNvSpPr/>
          <p:nvPr userDrawn="1"/>
        </p:nvSpPr>
        <p:spPr>
          <a:xfrm>
            <a:off x="5180549" y="6569968"/>
            <a:ext cx="396000" cy="288032"/>
          </a:xfrm>
          <a:prstGeom prst="round2Same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12" action="ppaction://hlinksldjump"/>
          </p:cNvPr>
          <p:cNvSpPr/>
          <p:nvPr userDrawn="1"/>
        </p:nvSpPr>
        <p:spPr>
          <a:xfrm>
            <a:off x="5572988"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12" action="ppaction://hlinksldjump"/>
          </p:cNvPr>
          <p:cNvSpPr/>
          <p:nvPr userDrawn="1"/>
        </p:nvSpPr>
        <p:spPr>
          <a:xfrm>
            <a:off x="5965427" y="6569968"/>
            <a:ext cx="396000" cy="288032"/>
          </a:xfrm>
          <a:prstGeom prst="round2Same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04/08/2014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04/08/2014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04/08/2014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gR2Gew1eN2M" TargetMode="External"/><Relationship Id="rId2" Type="http://schemas.openxmlformats.org/officeDocument/2006/relationships/hyperlink" Target="http://en.wikipedia.org/wiki/Storyboard"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hyperlink" Target="http://www.staylor-made.com/downloads/Video%20Logging%20Instructions.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wideopenspace.co.uk/animation-tutorial/s3-storyboard.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Unit%2016%20-%20LO2%20-%20Task%203%20-%20Storyboard%202.docx"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Unit%2016%20-%20LO2%20-%20Task%203%20-%20Storyboard%201.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16</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16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2D Animation Production </a:t>
            </a:r>
            <a:endParaRPr lang="en-GB" sz="3600" dirty="0">
              <a:latin typeface="Calibri" pitchFamily="34" charset="0"/>
              <a:cs typeface="Calibri" pitchFamily="34" charset="0"/>
            </a:endParaRPr>
          </a:p>
          <a:p>
            <a:r>
              <a:rPr lang="en-GB" sz="3600" b="1" dirty="0" smtClean="0">
                <a:latin typeface="Calibri" pitchFamily="34" charset="0"/>
                <a:cs typeface="Calibri" pitchFamily="34" charset="0"/>
              </a:rPr>
              <a:t>J/502/5663 </a:t>
            </a:r>
            <a:endParaRPr lang="en-GB" sz="4000" dirty="0">
              <a:latin typeface="Calibri" pitchFamily="34" charset="0"/>
              <a:cs typeface="Calibri" pitchFamily="34" charset="0"/>
            </a:endParaRPr>
          </a:p>
        </p:txBody>
      </p:sp>
      <p:sp>
        <p:nvSpPr>
          <p:cNvPr id="4" name="TextBox 3"/>
          <p:cNvSpPr txBox="1"/>
          <p:nvPr/>
        </p:nvSpPr>
        <p:spPr>
          <a:xfrm>
            <a:off x="2266389" y="3422610"/>
            <a:ext cx="6690678" cy="1446550"/>
          </a:xfrm>
          <a:prstGeom prst="rect">
            <a:avLst/>
          </a:prstGeom>
          <a:noFill/>
        </p:spPr>
        <p:txBody>
          <a:bodyPr wrap="none" rtlCol="0">
            <a:spAutoFit/>
          </a:bodyPr>
          <a:lstStyle/>
          <a:p>
            <a:pPr algn="r"/>
            <a:r>
              <a:rPr lang="en-GB" sz="4400" b="1" dirty="0" smtClean="0">
                <a:latin typeface="Calibri" pitchFamily="34" charset="0"/>
                <a:cs typeface="Calibri" pitchFamily="34" charset="0"/>
              </a:rPr>
              <a:t>LO2 </a:t>
            </a:r>
            <a:r>
              <a:rPr lang="en-GB" sz="4400" b="1" dirty="0">
                <a:latin typeface="Calibri" pitchFamily="34" charset="0"/>
                <a:cs typeface="Calibri" pitchFamily="34" charset="0"/>
              </a:rPr>
              <a:t>- </a:t>
            </a:r>
            <a:r>
              <a:rPr lang="en-GB" sz="4400" dirty="0">
                <a:latin typeface="Calibri" pitchFamily="34" charset="0"/>
                <a:cs typeface="Calibri" pitchFamily="34" charset="0"/>
              </a:rPr>
              <a:t>Be able to devise a 2D </a:t>
            </a:r>
            <a:r>
              <a:rPr lang="en-GB" sz="4400" dirty="0" smtClean="0">
                <a:latin typeface="Calibri" pitchFamily="34" charset="0"/>
                <a:cs typeface="Calibri" pitchFamily="34" charset="0"/>
              </a:rPr>
              <a:t/>
            </a:r>
            <a:br>
              <a:rPr lang="en-GB" sz="4400" dirty="0" smtClean="0">
                <a:latin typeface="Calibri" pitchFamily="34" charset="0"/>
                <a:cs typeface="Calibri" pitchFamily="34" charset="0"/>
              </a:rPr>
            </a:br>
            <a:r>
              <a:rPr lang="en-GB" sz="4400" dirty="0" smtClean="0">
                <a:latin typeface="Calibri" pitchFamily="34" charset="0"/>
                <a:cs typeface="Calibri" pitchFamily="34" charset="0"/>
              </a:rPr>
              <a:t>animation with </a:t>
            </a:r>
            <a:r>
              <a:rPr lang="en-GB" sz="4400" dirty="0">
                <a:latin typeface="Calibri" pitchFamily="34" charset="0"/>
                <a:cs typeface="Calibri" pitchFamily="34" charset="0"/>
              </a:rPr>
              <a:t>soundtrack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37964"/>
            <a:ext cx="8784976" cy="3511116"/>
          </a:xfrm>
        </p:spPr>
        <p:txBody>
          <a:bodyPr>
            <a:noAutofit/>
          </a:bodyPr>
          <a:lstStyle/>
          <a:p>
            <a:pPr marL="285750" indent="-285750"/>
            <a:r>
              <a:rPr lang="en-GB" sz="1600" dirty="0">
                <a:latin typeface="Calibri" pitchFamily="34" charset="0"/>
                <a:cs typeface="Calibri" pitchFamily="34" charset="0"/>
                <a:hlinkClick r:id="rId2"/>
              </a:rPr>
              <a:t>Website Link</a:t>
            </a:r>
            <a:r>
              <a:rPr lang="en-GB" sz="1600" dirty="0">
                <a:latin typeface="Calibri" pitchFamily="34" charset="0"/>
                <a:cs typeface="Calibri" pitchFamily="34" charset="0"/>
              </a:rPr>
              <a:t> or a video tutorial on </a:t>
            </a:r>
            <a:r>
              <a:rPr lang="en-GB" sz="1600" dirty="0" smtClean="0">
                <a:latin typeface="Calibri" pitchFamily="34" charset="0"/>
                <a:cs typeface="Calibri" pitchFamily="34" charset="0"/>
                <a:hlinkClick r:id="rId3"/>
              </a:rPr>
              <a:t>YouTube</a:t>
            </a:r>
            <a:r>
              <a:rPr lang="en-GB" sz="1600" dirty="0" smtClean="0">
                <a:latin typeface="Calibri" pitchFamily="34" charset="0"/>
                <a:cs typeface="Calibri" pitchFamily="34" charset="0"/>
              </a:rPr>
              <a:t> </a:t>
            </a:r>
            <a:r>
              <a:rPr lang="en-GB" sz="1400" dirty="0" smtClean="0">
                <a:latin typeface="Calibri" pitchFamily="34" charset="0"/>
                <a:cs typeface="Calibri" pitchFamily="34" charset="0"/>
              </a:rPr>
              <a:t>Storyboards </a:t>
            </a:r>
            <a:r>
              <a:rPr lang="en-GB" sz="1400" dirty="0">
                <a:latin typeface="Calibri" pitchFamily="34" charset="0"/>
                <a:cs typeface="Calibri" pitchFamily="34" charset="0"/>
              </a:rPr>
              <a:t>are very important, as they form the basis of the work that is carried out on the movie, describing most of the major features as well as the plot and its development. </a:t>
            </a:r>
            <a:endParaRPr lang="en-GB" sz="1400" dirty="0" smtClean="0">
              <a:latin typeface="Calibri" pitchFamily="34" charset="0"/>
              <a:cs typeface="Calibri" pitchFamily="34" charset="0"/>
            </a:endParaRPr>
          </a:p>
          <a:p>
            <a:pPr marL="285750" indent="-285750"/>
            <a:r>
              <a:rPr lang="en-GB" sz="1400" dirty="0" smtClean="0">
                <a:latin typeface="Calibri" pitchFamily="34" charset="0"/>
                <a:cs typeface="Calibri" pitchFamily="34" charset="0"/>
              </a:rPr>
              <a:t>Animation </a:t>
            </a:r>
            <a:r>
              <a:rPr lang="en-GB" sz="1400" dirty="0">
                <a:latin typeface="Calibri" pitchFamily="34" charset="0"/>
                <a:cs typeface="Calibri" pitchFamily="34" charset="0"/>
              </a:rPr>
              <a:t>storyboards are also the coordinating vehicle of the film, taking the place of the script, and allowing different teams of people to work on different aspects and scenes in the movie. A studio like Pixar will have thousands of storyboard frames like the one shown on the next slide. </a:t>
            </a:r>
            <a:endParaRPr lang="en-GB" sz="1400" dirty="0" smtClean="0">
              <a:latin typeface="Calibri" pitchFamily="34" charset="0"/>
              <a:cs typeface="Calibri" pitchFamily="34" charset="0"/>
            </a:endParaRPr>
          </a:p>
          <a:p>
            <a:pPr marL="285750" indent="-285750"/>
            <a:r>
              <a:rPr lang="en-GB" sz="1400" dirty="0" smtClean="0">
                <a:latin typeface="Calibri" pitchFamily="34" charset="0"/>
                <a:cs typeface="Calibri" pitchFamily="34" charset="0"/>
              </a:rPr>
              <a:t>The </a:t>
            </a:r>
            <a:r>
              <a:rPr lang="en-GB" sz="1400" dirty="0">
                <a:latin typeface="Calibri" pitchFamily="34" charset="0"/>
                <a:cs typeface="Calibri" pitchFamily="34" charset="0"/>
              </a:rPr>
              <a:t>finished movie may not always conform to all aspects of the storyboard, but they will document many of the early developments in the movie. They are often the first step of the animation process, as they show the first views - albeit static - of the animation process</a:t>
            </a:r>
            <a:r>
              <a:rPr lang="en-GB" sz="1400" dirty="0" smtClean="0">
                <a:latin typeface="Calibri" pitchFamily="34" charset="0"/>
                <a:cs typeface="Calibri" pitchFamily="34" charset="0"/>
              </a:rPr>
              <a:t>.</a:t>
            </a:r>
            <a:endParaRPr lang="en-GB" sz="1400" dirty="0">
              <a:latin typeface="Calibri" pitchFamily="34" charset="0"/>
              <a:cs typeface="Calibri" pitchFamily="34" charset="0"/>
            </a:endParaRPr>
          </a:p>
          <a:p>
            <a:pPr marL="285750" indent="-285750"/>
            <a:r>
              <a:rPr lang="en-GB" sz="1400" dirty="0" smtClean="0">
                <a:latin typeface="Calibri" pitchFamily="34" charset="0"/>
                <a:cs typeface="Calibri" pitchFamily="34" charset="0"/>
              </a:rPr>
              <a:t>To make sure someone could make your animation based on your Storyboard alone, they would need to know exactly what you mean, where you would include things and what sounds and effects should be where and when. They </a:t>
            </a:r>
            <a:r>
              <a:rPr lang="en-GB" sz="1400" dirty="0">
                <a:latin typeface="Calibri" pitchFamily="34" charset="0"/>
                <a:cs typeface="Calibri" pitchFamily="34" charset="0"/>
              </a:rPr>
              <a:t>should discuss possible assets, intended audience including gender, genre, age, content, techniques to be used, and format. </a:t>
            </a:r>
            <a:endParaRPr lang="en-GB" sz="1400" dirty="0" smtClean="0">
              <a:latin typeface="Calibri" pitchFamily="34" charset="0"/>
              <a:cs typeface="Calibri" pitchFamily="34" charset="0"/>
            </a:endParaRPr>
          </a:p>
          <a:p>
            <a:pPr marL="14287" indent="0">
              <a:buNone/>
            </a:pPr>
            <a:r>
              <a:rPr lang="en-GB" sz="1400" b="1" dirty="0" smtClean="0">
                <a:latin typeface="Calibri" pitchFamily="34" charset="0"/>
                <a:cs typeface="Calibri" pitchFamily="34" charset="0"/>
              </a:rPr>
              <a:t>M2.1 </a:t>
            </a:r>
            <a:r>
              <a:rPr lang="en-GB" sz="1400" b="1" dirty="0" smtClean="0">
                <a:latin typeface="Calibri" pitchFamily="34" charset="0"/>
                <a:cs typeface="Calibri" pitchFamily="34" charset="0"/>
              </a:rPr>
              <a:t>– Task </a:t>
            </a:r>
            <a:r>
              <a:rPr lang="en-GB" sz="1400" b="1" dirty="0" smtClean="0">
                <a:latin typeface="Calibri" pitchFamily="34" charset="0"/>
                <a:cs typeface="Calibri" pitchFamily="34" charset="0"/>
              </a:rPr>
              <a:t>04 </a:t>
            </a:r>
            <a:r>
              <a:rPr lang="en-GB" sz="1400" b="1" dirty="0" smtClean="0">
                <a:latin typeface="Calibri" pitchFamily="34" charset="0"/>
                <a:cs typeface="Calibri" pitchFamily="34" charset="0"/>
              </a:rPr>
              <a:t>- </a:t>
            </a:r>
            <a:r>
              <a:rPr lang="en-GB" sz="1400" dirty="0" smtClean="0">
                <a:latin typeface="Calibri" pitchFamily="34" charset="0"/>
                <a:cs typeface="Calibri" pitchFamily="34" charset="0"/>
              </a:rPr>
              <a:t>Annotate your finished </a:t>
            </a:r>
            <a:r>
              <a:rPr lang="en-GB" sz="1400" dirty="0" smtClean="0">
                <a:latin typeface="Calibri" pitchFamily="34" charset="0"/>
                <a:cs typeface="Calibri" pitchFamily="34" charset="0"/>
              </a:rPr>
              <a:t>storyboards </a:t>
            </a:r>
            <a:r>
              <a:rPr lang="en-GB" sz="1400" dirty="0" smtClean="0">
                <a:latin typeface="Calibri" pitchFamily="34" charset="0"/>
                <a:cs typeface="Calibri" pitchFamily="34" charset="0"/>
              </a:rPr>
              <a:t>demonstrating how you have considered </a:t>
            </a:r>
            <a:r>
              <a:rPr lang="en-GB" sz="1400" dirty="0" smtClean="0">
                <a:latin typeface="Calibri" pitchFamily="34" charset="0"/>
                <a:cs typeface="Calibri" pitchFamily="34" charset="0"/>
              </a:rPr>
              <a:t>sounds, audience demographi</a:t>
            </a:r>
            <a:r>
              <a:rPr lang="en-GB" sz="1400" dirty="0" smtClean="0">
                <a:latin typeface="Calibri" pitchFamily="34" charset="0"/>
                <a:cs typeface="Calibri" pitchFamily="34" charset="0"/>
              </a:rPr>
              <a:t>cs, techniques, </a:t>
            </a:r>
            <a:r>
              <a:rPr lang="en-GB" sz="1400" dirty="0" smtClean="0">
                <a:latin typeface="Calibri" pitchFamily="34" charset="0"/>
                <a:cs typeface="Calibri" pitchFamily="34" charset="0"/>
              </a:rPr>
              <a:t>timing</a:t>
            </a:r>
            <a:r>
              <a:rPr lang="en-GB" sz="1400" dirty="0" smtClean="0">
                <a:latin typeface="Calibri" pitchFamily="34" charset="0"/>
                <a:cs typeface="Calibri" pitchFamily="34" charset="0"/>
              </a:rPr>
              <a:t>, </a:t>
            </a:r>
            <a:r>
              <a:rPr lang="en-GB" sz="1400" dirty="0" smtClean="0">
                <a:latin typeface="Calibri" pitchFamily="34" charset="0"/>
                <a:cs typeface="Calibri" pitchFamily="34" charset="0"/>
              </a:rPr>
              <a:t>movement and </a:t>
            </a:r>
            <a:r>
              <a:rPr lang="en-GB" sz="1400" dirty="0" smtClean="0">
                <a:latin typeface="Calibri" pitchFamily="34" charset="0"/>
                <a:cs typeface="Calibri" pitchFamily="34" charset="0"/>
              </a:rPr>
              <a:t>frame </a:t>
            </a:r>
            <a:r>
              <a:rPr lang="en-GB" sz="1400" dirty="0" smtClean="0">
                <a:latin typeface="Calibri" pitchFamily="34" charset="0"/>
                <a:cs typeface="Calibri" pitchFamily="34" charset="0"/>
              </a:rPr>
              <a:t>rates.</a:t>
            </a:r>
            <a:endParaRPr lang="en-GB" sz="1400" dirty="0">
              <a:latin typeface="Calibri" pitchFamily="34" charset="0"/>
              <a:cs typeface="Calibri" pitchFamily="34" charset="0"/>
            </a:endParaRPr>
          </a:p>
        </p:txBody>
      </p:sp>
      <p:pic>
        <p:nvPicPr>
          <p:cNvPr id="2050" name="Picture 2"/>
          <p:cNvPicPr>
            <a:picLocks noChangeAspect="1" noChangeArrowheads="1"/>
          </p:cNvPicPr>
          <p:nvPr/>
        </p:nvPicPr>
        <p:blipFill>
          <a:blip r:embed="rId4" cstate="print"/>
          <a:srcRect/>
          <a:stretch>
            <a:fillRect/>
          </a:stretch>
        </p:blipFill>
        <p:spPr bwMode="auto">
          <a:xfrm>
            <a:off x="3125006" y="4149080"/>
            <a:ext cx="1879042" cy="2088232"/>
          </a:xfrm>
          <a:prstGeom prst="rect">
            <a:avLst/>
          </a:prstGeom>
          <a:ln>
            <a:noFill/>
          </a:ln>
          <a:effectLst>
            <a:outerShdw blurRad="292100" dist="139700" dir="2700000" algn="tl" rotWithShape="0">
              <a:srgbClr val="333333">
                <a:alpha val="65000"/>
              </a:srgbClr>
            </a:outerShdw>
          </a:effectLst>
        </p:spPr>
      </p:pic>
      <p:pic>
        <p:nvPicPr>
          <p:cNvPr id="2051" name="Picture 3"/>
          <p:cNvPicPr>
            <a:picLocks noChangeAspect="1" noChangeArrowheads="1"/>
          </p:cNvPicPr>
          <p:nvPr/>
        </p:nvPicPr>
        <p:blipFill>
          <a:blip r:embed="rId5" cstate="print"/>
          <a:srcRect/>
          <a:stretch>
            <a:fillRect/>
          </a:stretch>
        </p:blipFill>
        <p:spPr bwMode="auto">
          <a:xfrm>
            <a:off x="633382" y="4149080"/>
            <a:ext cx="1443088" cy="2088232"/>
          </a:xfrm>
          <a:prstGeom prst="rect">
            <a:avLst/>
          </a:prstGeom>
          <a:ln>
            <a:noFill/>
          </a:ln>
          <a:effectLst>
            <a:outerShdw blurRad="292100" dist="139700" dir="2700000" algn="tl" rotWithShape="0">
              <a:srgbClr val="333333">
                <a:alpha val="65000"/>
              </a:srgbClr>
            </a:outerShdw>
          </a:effectLst>
        </p:spPr>
      </p:pic>
      <p:pic>
        <p:nvPicPr>
          <p:cNvPr id="2052" name="Picture 4"/>
          <p:cNvPicPr>
            <a:picLocks noChangeAspect="1" noChangeArrowheads="1"/>
          </p:cNvPicPr>
          <p:nvPr/>
        </p:nvPicPr>
        <p:blipFill>
          <a:blip r:embed="rId6" cstate="print"/>
          <a:srcRect/>
          <a:stretch>
            <a:fillRect/>
          </a:stretch>
        </p:blipFill>
        <p:spPr bwMode="auto">
          <a:xfrm>
            <a:off x="6178170" y="4149080"/>
            <a:ext cx="2578204" cy="2068832"/>
          </a:xfrm>
          <a:prstGeom prst="rect">
            <a:avLst/>
          </a:prstGeom>
          <a:ln>
            <a:noFill/>
          </a:ln>
          <a:effectLst>
            <a:outerShdw blurRad="292100" dist="139700" dir="2700000" algn="tl" rotWithShape="0">
              <a:srgbClr val="333333">
                <a:alpha val="65000"/>
              </a:srgbClr>
            </a:outerShdw>
          </a:effectLst>
        </p:spPr>
      </p:pic>
      <p:sp>
        <p:nvSpPr>
          <p:cNvPr id="31" name="Title 2"/>
          <p:cNvSpPr>
            <a:spLocks noGrp="1"/>
          </p:cNvSpPr>
          <p:nvPr>
            <p:ph type="title"/>
          </p:nvPr>
        </p:nvSpPr>
        <p:spPr>
          <a:xfrm>
            <a:off x="230832" y="116632"/>
            <a:ext cx="8733656" cy="576064"/>
          </a:xfrm>
        </p:spPr>
        <p:txBody>
          <a:bodyPr>
            <a:noAutofit/>
          </a:bodyPr>
          <a:lstStyle/>
          <a:p>
            <a:r>
              <a:rPr lang="en-GB" sz="2600" dirty="0" smtClean="0"/>
              <a:t>M2.1 </a:t>
            </a:r>
            <a:r>
              <a:rPr lang="en-GB" sz="2600" dirty="0"/>
              <a:t>- Be able to devise web animation - </a:t>
            </a:r>
            <a:r>
              <a:rPr lang="en-GB" sz="2600" dirty="0" smtClean="0"/>
              <a:t>Storyboard</a:t>
            </a:r>
            <a:endParaRPr lang="en-GB" sz="2600" dirty="0"/>
          </a:p>
        </p:txBody>
      </p:sp>
    </p:spTree>
    <p:extLst>
      <p:ext uri="{BB962C8B-B14F-4D97-AF65-F5344CB8AC3E}">
        <p14:creationId xmlns:p14="http://schemas.microsoft.com/office/powerpoint/2010/main" val="34728965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648072"/>
          </a:xfrm>
        </p:spPr>
        <p:txBody>
          <a:bodyPr>
            <a:noAutofit/>
          </a:bodyPr>
          <a:lstStyle/>
          <a:p>
            <a:r>
              <a:rPr lang="en-GB" sz="2300" dirty="0" smtClean="0"/>
              <a:t>P2.3 </a:t>
            </a:r>
            <a:r>
              <a:rPr lang="en-GB" sz="2300" dirty="0"/>
              <a:t>– Devising a 2D animation with soundtrack  - </a:t>
            </a:r>
            <a:r>
              <a:rPr lang="en-GB" sz="2300" dirty="0" smtClean="0"/>
              <a:t>Audience</a:t>
            </a:r>
            <a:endParaRPr lang="en-GB" sz="2300" dirty="0"/>
          </a:p>
        </p:txBody>
      </p:sp>
      <p:sp>
        <p:nvSpPr>
          <p:cNvPr id="6" name="Content Placeholder 5"/>
          <p:cNvSpPr>
            <a:spLocks noGrp="1"/>
          </p:cNvSpPr>
          <p:nvPr>
            <p:ph idx="1"/>
          </p:nvPr>
        </p:nvSpPr>
        <p:spPr>
          <a:xfrm>
            <a:off x="179512" y="764705"/>
            <a:ext cx="7632848" cy="5616624"/>
          </a:xfrm>
        </p:spPr>
        <p:txBody>
          <a:bodyPr>
            <a:noAutofit/>
          </a:bodyPr>
          <a:lstStyle/>
          <a:p>
            <a:pPr marL="271463" indent="-255588"/>
            <a:r>
              <a:rPr lang="en-GB" sz="2000" dirty="0" smtClean="0">
                <a:latin typeface="Calibri" pitchFamily="34" charset="0"/>
                <a:cs typeface="Calibri" pitchFamily="34" charset="0"/>
              </a:rPr>
              <a:t>The Target Audience for your animation needs to be the main focus in terms of the finished product. Ther</a:t>
            </a:r>
            <a:r>
              <a:rPr lang="en-GB" sz="2000" dirty="0" smtClean="0">
                <a:latin typeface="Calibri" pitchFamily="34" charset="0"/>
                <a:cs typeface="Calibri" pitchFamily="34" charset="0"/>
              </a:rPr>
              <a:t>e is no point making the perfect animation if the audience is pitched too old or too young, the wrong gender, for the wrong purpose and in the wring genre. </a:t>
            </a:r>
          </a:p>
          <a:p>
            <a:pPr marL="271463" indent="-255588"/>
            <a:r>
              <a:rPr lang="en-GB" sz="2000" b="1" dirty="0" smtClean="0">
                <a:latin typeface="Calibri" pitchFamily="34" charset="0"/>
                <a:cs typeface="Calibri" pitchFamily="34" charset="0"/>
              </a:rPr>
              <a:t>Age</a:t>
            </a:r>
            <a:r>
              <a:rPr lang="en-GB" sz="2000" dirty="0" smtClean="0">
                <a:latin typeface="Calibri" pitchFamily="34" charset="0"/>
                <a:cs typeface="Calibri" pitchFamily="34" charset="0"/>
              </a:rPr>
              <a:t> – the age for an animation like South Park should be 13 but the language, humour, content and says otherwise. There are references that are mature, lawsuits, walkouts etc. The animation used in Family Guy is the same. Simpsons has the same humour and relatively same audience levels but those who first watched it have long since grown up. Discuss the age specifics of </a:t>
            </a:r>
            <a:r>
              <a:rPr lang="en-GB" sz="2000" dirty="0" err="1" smtClean="0">
                <a:latin typeface="Calibri" pitchFamily="34" charset="0"/>
                <a:cs typeface="Calibri" pitchFamily="34" charset="0"/>
              </a:rPr>
              <a:t>Persopolis</a:t>
            </a:r>
            <a:r>
              <a:rPr lang="en-GB" sz="2000" dirty="0" smtClean="0">
                <a:latin typeface="Calibri" pitchFamily="34" charset="0"/>
                <a:cs typeface="Calibri" pitchFamily="34" charset="0"/>
              </a:rPr>
              <a:t>, Waltz with Bashir and </a:t>
            </a:r>
            <a:r>
              <a:rPr lang="en-GB" sz="2000" dirty="0" err="1" smtClean="0">
                <a:latin typeface="Calibri" pitchFamily="34" charset="0"/>
                <a:cs typeface="Calibri" pitchFamily="34" charset="0"/>
              </a:rPr>
              <a:t>Spongebob</a:t>
            </a:r>
            <a:r>
              <a:rPr lang="en-GB" sz="2000" dirty="0" smtClean="0">
                <a:latin typeface="Calibri" pitchFamily="34" charset="0"/>
                <a:cs typeface="Calibri" pitchFamily="34" charset="0"/>
              </a:rPr>
              <a:t>.</a:t>
            </a:r>
          </a:p>
          <a:p>
            <a:pPr marL="271463" indent="-255588"/>
            <a:r>
              <a:rPr lang="en-GB" sz="2000" b="1" dirty="0" smtClean="0">
                <a:latin typeface="Calibri" pitchFamily="34" charset="0"/>
                <a:cs typeface="Calibri" pitchFamily="34" charset="0"/>
              </a:rPr>
              <a:t>G</a:t>
            </a:r>
            <a:r>
              <a:rPr lang="en-GB" sz="2000" b="1" dirty="0" smtClean="0">
                <a:latin typeface="Calibri" pitchFamily="34" charset="0"/>
                <a:cs typeface="Calibri" pitchFamily="34" charset="0"/>
              </a:rPr>
              <a:t>ender</a:t>
            </a:r>
            <a:r>
              <a:rPr lang="en-GB" sz="2000" dirty="0" smtClean="0">
                <a:latin typeface="Calibri" pitchFamily="34" charset="0"/>
                <a:cs typeface="Calibri" pitchFamily="34" charset="0"/>
              </a:rPr>
              <a:t> – Some animations are very specific, but to be gender specific is difficult. Start Wars chronicles is aimed at fans rather than gender but fans are more male than female so there are compromises made. Gender stereotypes of the age dictated certain animations and gender specifics. Similarly for Josie and the Pussycats was very female orientated. Discuss the gender specifics of Magic Roundabout, Flintstones and Scooby Doo.</a:t>
            </a:r>
          </a:p>
        </p:txBody>
      </p:sp>
    </p:spTree>
    <p:extLst>
      <p:ext uri="{BB962C8B-B14F-4D97-AF65-F5344CB8AC3E}">
        <p14:creationId xmlns:p14="http://schemas.microsoft.com/office/powerpoint/2010/main" val="18795952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648072"/>
          </a:xfrm>
        </p:spPr>
        <p:txBody>
          <a:bodyPr>
            <a:noAutofit/>
          </a:bodyPr>
          <a:lstStyle/>
          <a:p>
            <a:r>
              <a:rPr lang="en-GB" sz="2300" dirty="0" smtClean="0"/>
              <a:t>P2.3 </a:t>
            </a:r>
            <a:r>
              <a:rPr lang="en-GB" sz="2300" dirty="0"/>
              <a:t>– Devising a 2D animation with soundtrack  - </a:t>
            </a:r>
            <a:r>
              <a:rPr lang="en-GB" sz="2300" dirty="0" smtClean="0"/>
              <a:t>Audience</a:t>
            </a:r>
            <a:endParaRPr lang="en-GB" sz="2300" dirty="0"/>
          </a:p>
        </p:txBody>
      </p:sp>
      <p:sp>
        <p:nvSpPr>
          <p:cNvPr id="6" name="Content Placeholder 5"/>
          <p:cNvSpPr>
            <a:spLocks noGrp="1"/>
          </p:cNvSpPr>
          <p:nvPr>
            <p:ph idx="1"/>
          </p:nvPr>
        </p:nvSpPr>
        <p:spPr>
          <a:xfrm>
            <a:off x="179512" y="764705"/>
            <a:ext cx="8712968" cy="5184575"/>
          </a:xfrm>
        </p:spPr>
        <p:txBody>
          <a:bodyPr>
            <a:noAutofit/>
          </a:bodyPr>
          <a:lstStyle/>
          <a:p>
            <a:pPr marL="271463" indent="-255588"/>
            <a:r>
              <a:rPr lang="en-GB" sz="1750" b="1" dirty="0" smtClean="0">
                <a:latin typeface="Calibri" pitchFamily="34" charset="0"/>
                <a:cs typeface="Calibri" pitchFamily="34" charset="0"/>
              </a:rPr>
              <a:t>P</a:t>
            </a:r>
            <a:r>
              <a:rPr lang="en-GB" sz="1750" b="1" dirty="0" smtClean="0">
                <a:latin typeface="Calibri" pitchFamily="34" charset="0"/>
                <a:cs typeface="Calibri" pitchFamily="34" charset="0"/>
              </a:rPr>
              <a:t>urpose</a:t>
            </a:r>
            <a:r>
              <a:rPr lang="en-GB" sz="1750" dirty="0" smtClean="0">
                <a:latin typeface="Calibri" pitchFamily="34" charset="0"/>
                <a:cs typeface="Calibri" pitchFamily="34" charset="0"/>
              </a:rPr>
              <a:t> – Animations are created for a reason but that reason is not always clear, or the intent is lost. Kindle, but it, have lots of books, done. Not rocket science but other animations like Game of Thrones, intros are supposed top be there to introduce characters, not become a set piece, 5 minutes of intros and titles before anything happens. Some animations are there because you are not allowed to show the real thing, road safety, online safety, government messages. Others are vague or there for effect, music videos in particular.</a:t>
            </a:r>
          </a:p>
          <a:p>
            <a:pPr marL="271463" indent="-255588"/>
            <a:r>
              <a:rPr lang="en-GB" sz="1750" b="1" dirty="0" smtClean="0">
                <a:latin typeface="Calibri" pitchFamily="34" charset="0"/>
                <a:cs typeface="Calibri" pitchFamily="34" charset="0"/>
              </a:rPr>
              <a:t>Genre</a:t>
            </a:r>
            <a:r>
              <a:rPr lang="en-GB" sz="1750" dirty="0" smtClean="0">
                <a:latin typeface="Calibri" pitchFamily="34" charset="0"/>
                <a:cs typeface="Calibri" pitchFamily="34" charset="0"/>
              </a:rPr>
              <a:t> – Cartoons are genre specific and fall in to categories in the same way and adverts, plots are always similar, Tom chases Jerry, gets hurt a lot, mouse survives. Same as Road Runner, Bugs Bunny etc</a:t>
            </a:r>
            <a:r>
              <a:rPr lang="en-GB" sz="1750" dirty="0" smtClean="0">
                <a:latin typeface="Calibri" pitchFamily="34" charset="0"/>
                <a:cs typeface="Calibri" pitchFamily="34" charset="0"/>
              </a:rPr>
              <a:t>. we watch for the novel ways this happens. With ads there are cutesy animals ads, effects on vehicles and objects ads, fresh and bubbly ads for washing powders etc. The similarities within those genres can be tiresome, for every cartoon character who made it, there is one who did not due to the lack of novelty within the genre.</a:t>
            </a:r>
          </a:p>
          <a:p>
            <a:pPr marL="15875" indent="0">
              <a:buNone/>
            </a:pPr>
            <a:r>
              <a:rPr lang="en-GB" sz="1750" b="1" dirty="0" smtClean="0">
                <a:latin typeface="Calibri" pitchFamily="34" charset="0"/>
                <a:cs typeface="Calibri" pitchFamily="34" charset="0"/>
              </a:rPr>
              <a:t>P2.3 </a:t>
            </a:r>
            <a:r>
              <a:rPr lang="en-GB" sz="1750" b="1" dirty="0">
                <a:latin typeface="Calibri" pitchFamily="34" charset="0"/>
                <a:cs typeface="Calibri" pitchFamily="34" charset="0"/>
              </a:rPr>
              <a:t>– Task </a:t>
            </a:r>
            <a:r>
              <a:rPr lang="en-GB" sz="1750" b="1" dirty="0" smtClean="0">
                <a:latin typeface="Calibri" pitchFamily="34" charset="0"/>
                <a:cs typeface="Calibri" pitchFamily="34" charset="0"/>
              </a:rPr>
              <a:t>05 </a:t>
            </a:r>
            <a:r>
              <a:rPr lang="en-GB" sz="1750" b="1" dirty="0">
                <a:latin typeface="Calibri" pitchFamily="34" charset="0"/>
                <a:cs typeface="Calibri" pitchFamily="34" charset="0"/>
              </a:rPr>
              <a:t>– </a:t>
            </a:r>
            <a:r>
              <a:rPr lang="en-GB" sz="1750" dirty="0">
                <a:latin typeface="Calibri" pitchFamily="34" charset="0"/>
                <a:cs typeface="Calibri" pitchFamily="34" charset="0"/>
              </a:rPr>
              <a:t>Explain </a:t>
            </a:r>
            <a:r>
              <a:rPr lang="en-GB" sz="1750" dirty="0" smtClean="0">
                <a:latin typeface="Calibri" pitchFamily="34" charset="0"/>
                <a:cs typeface="Calibri" pitchFamily="34" charset="0"/>
              </a:rPr>
              <a:t>with examples the different </a:t>
            </a:r>
            <a:r>
              <a:rPr lang="en-GB" sz="1750" dirty="0">
                <a:latin typeface="Calibri" pitchFamily="34" charset="0"/>
                <a:cs typeface="Calibri" pitchFamily="34" charset="0"/>
              </a:rPr>
              <a:t>animation </a:t>
            </a:r>
            <a:r>
              <a:rPr lang="en-GB" sz="1750" dirty="0" smtClean="0">
                <a:latin typeface="Calibri" pitchFamily="34" charset="0"/>
                <a:cs typeface="Calibri" pitchFamily="34" charset="0"/>
              </a:rPr>
              <a:t>needs and expectations of </a:t>
            </a:r>
            <a:r>
              <a:rPr lang="en-GB" sz="1750" dirty="0">
                <a:latin typeface="Calibri" pitchFamily="34" charset="0"/>
                <a:cs typeface="Calibri" pitchFamily="34" charset="0"/>
              </a:rPr>
              <a:t>target </a:t>
            </a:r>
            <a:r>
              <a:rPr lang="en-GB" sz="1750" dirty="0" smtClean="0">
                <a:latin typeface="Calibri" pitchFamily="34" charset="0"/>
                <a:cs typeface="Calibri" pitchFamily="34" charset="0"/>
              </a:rPr>
              <a:t>audiences and describe in detail your audience in terms of </a:t>
            </a:r>
            <a:r>
              <a:rPr lang="en-GB" sz="1750" b="1" dirty="0" smtClean="0">
                <a:latin typeface="Calibri" pitchFamily="34" charset="0"/>
                <a:cs typeface="Calibri" pitchFamily="34" charset="0"/>
              </a:rPr>
              <a:t>Age</a:t>
            </a:r>
            <a:r>
              <a:rPr lang="en-GB" sz="1750" dirty="0" smtClean="0">
                <a:latin typeface="Calibri" pitchFamily="34" charset="0"/>
                <a:cs typeface="Calibri" pitchFamily="34" charset="0"/>
              </a:rPr>
              <a:t>, </a:t>
            </a:r>
            <a:r>
              <a:rPr lang="en-GB" sz="1750" b="1" dirty="0" smtClean="0">
                <a:latin typeface="Calibri" pitchFamily="34" charset="0"/>
                <a:cs typeface="Calibri" pitchFamily="34" charset="0"/>
              </a:rPr>
              <a:t>Gender</a:t>
            </a:r>
            <a:r>
              <a:rPr lang="en-GB" sz="1750" dirty="0" smtClean="0">
                <a:latin typeface="Calibri" pitchFamily="34" charset="0"/>
                <a:cs typeface="Calibri" pitchFamily="34" charset="0"/>
              </a:rPr>
              <a:t>, </a:t>
            </a:r>
            <a:r>
              <a:rPr lang="en-GB" sz="1750" b="1" dirty="0" smtClean="0">
                <a:latin typeface="Calibri" pitchFamily="34" charset="0"/>
                <a:cs typeface="Calibri" pitchFamily="34" charset="0"/>
              </a:rPr>
              <a:t>Purpose</a:t>
            </a:r>
            <a:r>
              <a:rPr lang="en-GB" sz="1750" dirty="0" smtClean="0">
                <a:latin typeface="Calibri" pitchFamily="34" charset="0"/>
                <a:cs typeface="Calibri" pitchFamily="34" charset="0"/>
              </a:rPr>
              <a:t> and </a:t>
            </a:r>
            <a:r>
              <a:rPr lang="en-GB" sz="1750" b="1" dirty="0" smtClean="0">
                <a:latin typeface="Calibri" pitchFamily="34" charset="0"/>
                <a:cs typeface="Calibri" pitchFamily="34" charset="0"/>
              </a:rPr>
              <a:t>Genre</a:t>
            </a:r>
            <a:r>
              <a:rPr lang="en-GB" sz="1750" dirty="0" smtClean="0">
                <a:latin typeface="Calibri" pitchFamily="34" charset="0"/>
                <a:cs typeface="Calibri" pitchFamily="34" charset="0"/>
              </a:rPr>
              <a:t>.</a:t>
            </a:r>
          </a:p>
          <a:p>
            <a:pPr marL="15875" indent="0">
              <a:buNone/>
            </a:pPr>
            <a:r>
              <a:rPr lang="en-GB" sz="1750" b="1" dirty="0" smtClean="0">
                <a:latin typeface="Calibri" pitchFamily="34" charset="0"/>
                <a:cs typeface="Calibri" pitchFamily="34" charset="0"/>
              </a:rPr>
              <a:t>M2.2 – Task 06 – </a:t>
            </a:r>
            <a:r>
              <a:rPr lang="en-GB" sz="1750" dirty="0" smtClean="0">
                <a:latin typeface="Calibri" pitchFamily="34" charset="0"/>
                <a:cs typeface="Calibri" pitchFamily="34" charset="0"/>
              </a:rPr>
              <a:t>Show and describe with annotated examples from your storyboard, how you have taken the audience needs into consideration.</a:t>
            </a:r>
            <a:endParaRPr lang="en-GB" sz="1750" dirty="0">
              <a:latin typeface="Calibri" pitchFamily="34" charset="0"/>
              <a:cs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622854064"/>
              </p:ext>
            </p:extLst>
          </p:nvPr>
        </p:nvGraphicFramePr>
        <p:xfrm>
          <a:off x="251520" y="6118056"/>
          <a:ext cx="8784976" cy="335280"/>
        </p:xfrm>
        <a:graphic>
          <a:graphicData uri="http://schemas.openxmlformats.org/drawingml/2006/table">
            <a:tbl>
              <a:tblPr firstRow="1" bandRow="1">
                <a:tableStyleId>{5C22544A-7EE6-4342-B048-85BDC9FD1C3A}</a:tableStyleId>
              </a:tblPr>
              <a:tblGrid>
                <a:gridCol w="2196244"/>
                <a:gridCol w="2196244"/>
                <a:gridCol w="2196244"/>
                <a:gridCol w="2196244"/>
              </a:tblGrid>
              <a:tr h="298832">
                <a:tc>
                  <a:txBody>
                    <a:bodyPr/>
                    <a:lstStyle/>
                    <a:p>
                      <a:pPr algn="ctr"/>
                      <a:r>
                        <a:rPr lang="en-GB" sz="1600" dirty="0" smtClean="0"/>
                        <a:t>Age</a:t>
                      </a:r>
                      <a:endParaRPr lang="en-GB" sz="1600" dirty="0"/>
                    </a:p>
                  </a:txBody>
                  <a:tcPr/>
                </a:tc>
                <a:tc>
                  <a:txBody>
                    <a:bodyPr/>
                    <a:lstStyle/>
                    <a:p>
                      <a:pPr algn="ctr"/>
                      <a:r>
                        <a:rPr lang="en-GB" sz="1600" dirty="0" smtClean="0"/>
                        <a:t>Gender</a:t>
                      </a:r>
                      <a:endParaRPr lang="en-GB" sz="1600" dirty="0"/>
                    </a:p>
                  </a:txBody>
                  <a:tcPr/>
                </a:tc>
                <a:tc>
                  <a:txBody>
                    <a:bodyPr/>
                    <a:lstStyle/>
                    <a:p>
                      <a:pPr algn="ctr"/>
                      <a:r>
                        <a:rPr lang="en-GB" sz="1600" dirty="0" smtClean="0"/>
                        <a:t>Purpose</a:t>
                      </a:r>
                      <a:endParaRPr lang="en-GB" sz="1600" dirty="0"/>
                    </a:p>
                  </a:txBody>
                  <a:tcPr/>
                </a:tc>
                <a:tc>
                  <a:txBody>
                    <a:bodyPr/>
                    <a:lstStyle/>
                    <a:p>
                      <a:pPr algn="ctr"/>
                      <a:r>
                        <a:rPr lang="en-GB" sz="1600" dirty="0" smtClean="0"/>
                        <a:t>Genre</a:t>
                      </a:r>
                      <a:endParaRPr lang="en-GB" sz="1600" dirty="0"/>
                    </a:p>
                  </a:txBody>
                  <a:tcPr/>
                </a:tc>
              </a:tr>
            </a:tbl>
          </a:graphicData>
        </a:graphic>
      </p:graphicFrame>
    </p:spTree>
    <p:extLst>
      <p:ext uri="{BB962C8B-B14F-4D97-AF65-F5344CB8AC3E}">
        <p14:creationId xmlns:p14="http://schemas.microsoft.com/office/powerpoint/2010/main" val="1094285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3" y="732026"/>
            <a:ext cx="7108339" cy="5649302"/>
          </a:xfrm>
        </p:spPr>
        <p:txBody>
          <a:bodyPr>
            <a:noAutofit/>
          </a:bodyPr>
          <a:lstStyle/>
          <a:p>
            <a:pPr marL="271463" indent="-255588"/>
            <a:r>
              <a:rPr lang="en-GB" sz="1600" dirty="0">
                <a:latin typeface="Calibri" pitchFamily="34" charset="0"/>
                <a:cs typeface="Calibri" pitchFamily="34" charset="0"/>
              </a:rPr>
              <a:t>When the director has given some thought to the overall timing of a film, he proceeds to more detailed timing and puts this down on paper on specially printed bar </a:t>
            </a:r>
            <a:r>
              <a:rPr lang="en-GB" sz="1600" dirty="0" smtClean="0">
                <a:latin typeface="Calibri" pitchFamily="34" charset="0"/>
                <a:cs typeface="Calibri" pitchFamily="34" charset="0"/>
              </a:rPr>
              <a:t>sheets. Basically </a:t>
            </a:r>
            <a:r>
              <a:rPr lang="en-GB" sz="1600" dirty="0" smtClean="0">
                <a:latin typeface="Calibri" pitchFamily="34" charset="0"/>
                <a:cs typeface="Calibri" pitchFamily="34" charset="0"/>
              </a:rPr>
              <a:t>Bar </a:t>
            </a:r>
            <a:r>
              <a:rPr lang="en-GB" sz="1600" dirty="0" smtClean="0">
                <a:latin typeface="Calibri" pitchFamily="34" charset="0"/>
                <a:cs typeface="Calibri" pitchFamily="34" charset="0"/>
              </a:rPr>
              <a:t>sheets contain all of the soundtrack </a:t>
            </a:r>
            <a:r>
              <a:rPr lang="en-GB" sz="1600" dirty="0" smtClean="0">
                <a:latin typeface="Calibri" pitchFamily="34" charset="0"/>
                <a:cs typeface="Calibri" pitchFamily="34" charset="0"/>
              </a:rPr>
              <a:t>information. </a:t>
            </a:r>
            <a:endParaRPr lang="en-GB" sz="1600" dirty="0" smtClean="0">
              <a:latin typeface="Calibri" pitchFamily="34" charset="0"/>
              <a:cs typeface="Calibri" pitchFamily="34" charset="0"/>
            </a:endParaRPr>
          </a:p>
          <a:p>
            <a:pPr marL="271463" indent="-255588"/>
            <a:r>
              <a:rPr lang="en-GB" sz="1600" dirty="0" smtClean="0">
                <a:latin typeface="Calibri" pitchFamily="34" charset="0"/>
                <a:cs typeface="Calibri" pitchFamily="34" charset="0"/>
              </a:rPr>
              <a:t>When complete the </a:t>
            </a:r>
            <a:r>
              <a:rPr lang="en-GB" sz="1600" b="1" dirty="0" smtClean="0">
                <a:latin typeface="Calibri" pitchFamily="34" charset="0"/>
                <a:cs typeface="Calibri" pitchFamily="34" charset="0"/>
              </a:rPr>
              <a:t>Bar </a:t>
            </a:r>
            <a:r>
              <a:rPr lang="en-GB" sz="1600" b="1" dirty="0" smtClean="0">
                <a:latin typeface="Calibri" pitchFamily="34" charset="0"/>
                <a:cs typeface="Calibri" pitchFamily="34" charset="0"/>
              </a:rPr>
              <a:t>sheet</a:t>
            </a:r>
            <a:r>
              <a:rPr lang="en-GB" sz="1600" dirty="0" smtClean="0">
                <a:latin typeface="Calibri" pitchFamily="34" charset="0"/>
                <a:cs typeface="Calibri" pitchFamily="34" charset="0"/>
              </a:rPr>
              <a:t> information is transferred to the </a:t>
            </a:r>
            <a:r>
              <a:rPr lang="en-GB" sz="1600" b="1" dirty="0" smtClean="0">
                <a:latin typeface="Calibri" pitchFamily="34" charset="0"/>
                <a:cs typeface="Calibri" pitchFamily="34" charset="0"/>
              </a:rPr>
              <a:t>Dope </a:t>
            </a:r>
            <a:r>
              <a:rPr lang="en-GB" sz="1600" b="1" dirty="0" smtClean="0">
                <a:latin typeface="Calibri" pitchFamily="34" charset="0"/>
                <a:cs typeface="Calibri" pitchFamily="34" charset="0"/>
              </a:rPr>
              <a:t>Sheet</a:t>
            </a:r>
            <a:r>
              <a:rPr lang="en-GB" sz="1600" dirty="0" smtClean="0">
                <a:latin typeface="Calibri" pitchFamily="34" charset="0"/>
                <a:cs typeface="Calibri" pitchFamily="34" charset="0"/>
              </a:rPr>
              <a:t>, a log of the days activity for the writers, actors, animators etc. The </a:t>
            </a:r>
            <a:r>
              <a:rPr lang="en-GB" sz="1600" dirty="0" smtClean="0">
                <a:latin typeface="Calibri" pitchFamily="34" charset="0"/>
                <a:cs typeface="Calibri" pitchFamily="34" charset="0"/>
              </a:rPr>
              <a:t>Dope sheet contains all of the instructions for </a:t>
            </a:r>
            <a:r>
              <a:rPr lang="en-GB" sz="1600" dirty="0" smtClean="0">
                <a:latin typeface="Calibri" pitchFamily="34" charset="0"/>
                <a:cs typeface="Calibri" pitchFamily="34" charset="0"/>
              </a:rPr>
              <a:t>the </a:t>
            </a:r>
            <a:r>
              <a:rPr lang="en-GB" sz="1600" dirty="0" smtClean="0">
                <a:latin typeface="Calibri" pitchFamily="34" charset="0"/>
                <a:cs typeface="Calibri" pitchFamily="34" charset="0"/>
              </a:rPr>
              <a:t>animation and filming</a:t>
            </a:r>
            <a:r>
              <a:rPr lang="en-GB" sz="1600" dirty="0" smtClean="0">
                <a:latin typeface="Calibri" pitchFamily="34" charset="0"/>
                <a:cs typeface="Calibri" pitchFamily="34" charset="0"/>
              </a:rPr>
              <a:t>.</a:t>
            </a:r>
          </a:p>
          <a:p>
            <a:pPr marL="271463" indent="-255588"/>
            <a:r>
              <a:rPr lang="en-GB" sz="1600" dirty="0" smtClean="0">
                <a:latin typeface="Calibri" pitchFamily="34" charset="0"/>
                <a:cs typeface="Calibri" pitchFamily="34" charset="0"/>
              </a:rPr>
              <a:t>These </a:t>
            </a:r>
            <a:r>
              <a:rPr lang="en-GB" sz="1600" dirty="0">
                <a:latin typeface="Calibri" pitchFamily="34" charset="0"/>
                <a:cs typeface="Calibri" pitchFamily="34" charset="0"/>
              </a:rPr>
              <a:t>are much like music manuscript paper, with several horizontal lines having spaces for dialogue, sound effects, music and action. </a:t>
            </a:r>
            <a:r>
              <a:rPr lang="en-GB" sz="1600" dirty="0" smtClean="0">
                <a:latin typeface="Calibri" pitchFamily="34" charset="0"/>
                <a:cs typeface="Calibri" pitchFamily="34" charset="0"/>
              </a:rPr>
              <a:t>The Director </a:t>
            </a:r>
            <a:r>
              <a:rPr lang="en-GB" sz="1600" dirty="0">
                <a:latin typeface="Calibri" pitchFamily="34" charset="0"/>
                <a:cs typeface="Calibri" pitchFamily="34" charset="0"/>
              </a:rPr>
              <a:t>is concerned with timing the action and this is entered in the spaces very much as music is written, but in a kind of animator's shorthand.</a:t>
            </a:r>
          </a:p>
          <a:p>
            <a:pPr marL="271463" indent="-255588"/>
            <a:r>
              <a:rPr lang="en-GB" sz="1600" dirty="0">
                <a:latin typeface="Calibri" pitchFamily="34" charset="0"/>
                <a:cs typeface="Calibri" pitchFamily="34" charset="0"/>
              </a:rPr>
              <a:t>The horizontal lines of the bar sheet are marked in frames with heavy lines marking every </a:t>
            </a:r>
            <a:r>
              <a:rPr lang="en-GB" sz="1600" dirty="0" smtClean="0">
                <a:latin typeface="Calibri" pitchFamily="34" charset="0"/>
                <a:cs typeface="Calibri" pitchFamily="34" charset="0"/>
              </a:rPr>
              <a:t>foot (every </a:t>
            </a:r>
            <a:r>
              <a:rPr lang="en-GB" sz="1600" dirty="0">
                <a:latin typeface="Calibri" pitchFamily="34" charset="0"/>
                <a:cs typeface="Calibri" pitchFamily="34" charset="0"/>
              </a:rPr>
              <a:t>16 </a:t>
            </a:r>
            <a:r>
              <a:rPr lang="en-GB" sz="1600" dirty="0" smtClean="0">
                <a:latin typeface="Calibri" pitchFamily="34" charset="0"/>
                <a:cs typeface="Calibri" pitchFamily="34" charset="0"/>
              </a:rPr>
              <a:t>frames). </a:t>
            </a:r>
            <a:r>
              <a:rPr lang="en-GB" sz="1600" dirty="0">
                <a:latin typeface="Calibri" pitchFamily="34" charset="0"/>
                <a:cs typeface="Calibri" pitchFamily="34" charset="0"/>
              </a:rPr>
              <a:t>The footage divisions on the required number of bar sheets are then numbered for the length of the film, and the timing of the action is ready to begin. If there is pre-recorded music or dialogue </a:t>
            </a:r>
            <a:r>
              <a:rPr lang="en-GB" sz="1600" dirty="0" smtClean="0">
                <a:latin typeface="Calibri" pitchFamily="34" charset="0"/>
                <a:cs typeface="Calibri" pitchFamily="34" charset="0"/>
              </a:rPr>
              <a:t>into </a:t>
            </a:r>
            <a:r>
              <a:rPr lang="en-GB" sz="1600" dirty="0">
                <a:latin typeface="Calibri" pitchFamily="34" charset="0"/>
                <a:cs typeface="Calibri" pitchFamily="34" charset="0"/>
              </a:rPr>
              <a:t>which </a:t>
            </a:r>
            <a:r>
              <a:rPr lang="en-GB" sz="1600" dirty="0" smtClean="0">
                <a:latin typeface="Calibri" pitchFamily="34" charset="0"/>
                <a:cs typeface="Calibri" pitchFamily="34" charset="0"/>
              </a:rPr>
              <a:t>action </a:t>
            </a:r>
            <a:r>
              <a:rPr lang="en-GB" sz="1600" dirty="0">
                <a:latin typeface="Calibri" pitchFamily="34" charset="0"/>
                <a:cs typeface="Calibri" pitchFamily="34" charset="0"/>
              </a:rPr>
              <a:t>must fit, this is charted beforehand from the soundtrack </a:t>
            </a:r>
            <a:r>
              <a:rPr lang="en-GB" sz="1600" dirty="0" smtClean="0">
                <a:latin typeface="Calibri" pitchFamily="34" charset="0"/>
                <a:cs typeface="Calibri" pitchFamily="34" charset="0"/>
              </a:rPr>
              <a:t>and entered </a:t>
            </a:r>
            <a:r>
              <a:rPr lang="en-GB" sz="1600" dirty="0">
                <a:latin typeface="Calibri" pitchFamily="34" charset="0"/>
                <a:cs typeface="Calibri" pitchFamily="34" charset="0"/>
              </a:rPr>
              <a:t>into the appropriate </a:t>
            </a:r>
            <a:r>
              <a:rPr lang="en-GB" sz="1600" dirty="0" smtClean="0">
                <a:latin typeface="Calibri" pitchFamily="34" charset="0"/>
                <a:cs typeface="Calibri" pitchFamily="34" charset="0"/>
              </a:rPr>
              <a:t>spaces </a:t>
            </a:r>
            <a:r>
              <a:rPr lang="en-GB" sz="1600" dirty="0">
                <a:latin typeface="Calibri" pitchFamily="34" charset="0"/>
                <a:cs typeface="Calibri" pitchFamily="34" charset="0"/>
              </a:rPr>
              <a:t>on the bar </a:t>
            </a:r>
            <a:r>
              <a:rPr lang="en-GB" sz="1600" dirty="0" smtClean="0">
                <a:latin typeface="Calibri" pitchFamily="34" charset="0"/>
                <a:cs typeface="Calibri" pitchFamily="34" charset="0"/>
              </a:rPr>
              <a:t>sheets. </a:t>
            </a:r>
            <a:r>
              <a:rPr lang="en-GB" sz="1600" dirty="0" smtClean="0">
                <a:latin typeface="Calibri" pitchFamily="34" charset="0"/>
                <a:cs typeface="Calibri" pitchFamily="34" charset="0"/>
              </a:rPr>
              <a:t>It </a:t>
            </a:r>
            <a:r>
              <a:rPr lang="en-GB" sz="1600" dirty="0" smtClean="0">
                <a:latin typeface="Calibri" pitchFamily="34" charset="0"/>
                <a:cs typeface="Calibri" pitchFamily="34" charset="0"/>
              </a:rPr>
              <a:t>is here that the timings are crucial to the animation</a:t>
            </a:r>
          </a:p>
          <a:p>
            <a:pPr marL="0" indent="0">
              <a:buNone/>
            </a:pPr>
            <a:r>
              <a:rPr lang="en-GB" sz="1600" b="1" dirty="0" smtClean="0">
                <a:latin typeface="Calibri" pitchFamily="34" charset="0"/>
                <a:cs typeface="Calibri" pitchFamily="34" charset="0"/>
              </a:rPr>
              <a:t>D2.1 - Task 07 –</a:t>
            </a:r>
            <a:r>
              <a:rPr lang="en-GB" sz="1600" dirty="0" smtClean="0">
                <a:latin typeface="Calibri" pitchFamily="34" charset="0"/>
                <a:cs typeface="Calibri" pitchFamily="34" charset="0"/>
              </a:rPr>
              <a:t> Create a bar </a:t>
            </a:r>
            <a:r>
              <a:rPr lang="en-GB" sz="1600" dirty="0" smtClean="0">
                <a:latin typeface="Calibri" pitchFamily="34" charset="0"/>
                <a:cs typeface="Calibri" pitchFamily="34" charset="0"/>
              </a:rPr>
              <a:t>sheets </a:t>
            </a:r>
            <a:r>
              <a:rPr lang="en-GB" sz="1600" dirty="0" smtClean="0">
                <a:latin typeface="Calibri" pitchFamily="34" charset="0"/>
                <a:cs typeface="Calibri" pitchFamily="34" charset="0"/>
              </a:rPr>
              <a:t>for your animation ensuring </a:t>
            </a:r>
            <a:r>
              <a:rPr lang="en-GB" sz="1600" dirty="0" smtClean="0">
                <a:latin typeface="Calibri" pitchFamily="34" charset="0"/>
                <a:cs typeface="Calibri" pitchFamily="34" charset="0"/>
              </a:rPr>
              <a:t>you concentrate on how the soundtrack is applied to the </a:t>
            </a:r>
            <a:r>
              <a:rPr lang="en-GB" sz="1600" b="1" dirty="0" smtClean="0">
                <a:latin typeface="Calibri" pitchFamily="34" charset="0"/>
                <a:cs typeface="Calibri" pitchFamily="34" charset="0"/>
              </a:rPr>
              <a:t>timings</a:t>
            </a:r>
            <a:r>
              <a:rPr lang="en-GB" sz="1600" dirty="0" smtClean="0">
                <a:latin typeface="Calibri" pitchFamily="34" charset="0"/>
                <a:cs typeface="Calibri" pitchFamily="34" charset="0"/>
              </a:rPr>
              <a:t> and </a:t>
            </a:r>
            <a:r>
              <a:rPr lang="en-GB" sz="1600" b="1" dirty="0" smtClean="0">
                <a:latin typeface="Calibri" pitchFamily="34" charset="0"/>
                <a:cs typeface="Calibri" pitchFamily="34" charset="0"/>
              </a:rPr>
              <a:t>movement </a:t>
            </a:r>
            <a:r>
              <a:rPr lang="en-GB" sz="1600" dirty="0" smtClean="0">
                <a:latin typeface="Calibri" pitchFamily="34" charset="0"/>
                <a:cs typeface="Calibri" pitchFamily="34" charset="0"/>
              </a:rPr>
              <a:t>of the </a:t>
            </a:r>
            <a:r>
              <a:rPr lang="en-GB" sz="1600" dirty="0" smtClean="0">
                <a:latin typeface="Calibri" pitchFamily="34" charset="0"/>
                <a:cs typeface="Calibri" pitchFamily="34" charset="0"/>
              </a:rPr>
              <a:t>animation.</a:t>
            </a:r>
            <a:endParaRPr lang="en-GB" sz="1600" b="1" dirty="0" smtClean="0">
              <a:latin typeface="Calibri" pitchFamily="34" charset="0"/>
              <a:cs typeface="Calibri" pitchFamily="34" charset="0"/>
            </a:endParaRPr>
          </a:p>
          <a:p>
            <a:pPr marL="271463" indent="-255588"/>
            <a:endParaRPr lang="en-GB" sz="1600" dirty="0" smtClean="0">
              <a:latin typeface="Calibri" pitchFamily="34" charset="0"/>
              <a:cs typeface="Calibri" pitchFamily="34" charset="0"/>
            </a:endParaRPr>
          </a:p>
        </p:txBody>
      </p:sp>
      <p:pic>
        <p:nvPicPr>
          <p:cNvPr id="8194" name="Picture 2" descr="http://4.bp.blogspot.com/_LJBbmgDCcNg/Rl7hqSlSu3I/AAAAAAAAAKk/D4N51HPo9Gk/s320/xsheet.jpg"/>
          <p:cNvPicPr>
            <a:picLocks noChangeAspect="1" noChangeArrowheads="1"/>
          </p:cNvPicPr>
          <p:nvPr/>
        </p:nvPicPr>
        <p:blipFill>
          <a:blip r:embed="rId3" cstate="print"/>
          <a:srcRect/>
          <a:stretch>
            <a:fillRect/>
          </a:stretch>
        </p:blipFill>
        <p:spPr bwMode="auto">
          <a:xfrm>
            <a:off x="7251183" y="980728"/>
            <a:ext cx="1752607" cy="1800200"/>
          </a:xfrm>
          <a:prstGeom prst="rect">
            <a:avLst/>
          </a:prstGeom>
          <a:noFill/>
        </p:spPr>
      </p:pic>
      <p:sp>
        <p:nvSpPr>
          <p:cNvPr id="17" name="Title 2"/>
          <p:cNvSpPr>
            <a:spLocks noGrp="1"/>
          </p:cNvSpPr>
          <p:nvPr>
            <p:ph type="title"/>
          </p:nvPr>
        </p:nvSpPr>
        <p:spPr>
          <a:xfrm>
            <a:off x="230832" y="116632"/>
            <a:ext cx="8733656" cy="432048"/>
          </a:xfrm>
        </p:spPr>
        <p:txBody>
          <a:bodyPr>
            <a:noAutofit/>
          </a:bodyPr>
          <a:lstStyle/>
          <a:p>
            <a:r>
              <a:rPr lang="en-GB" sz="1900" dirty="0" smtClean="0"/>
              <a:t>D2.1 </a:t>
            </a:r>
            <a:r>
              <a:rPr lang="en-GB" sz="1900" dirty="0"/>
              <a:t>– Devising a 2D animation with soundtrack  - </a:t>
            </a:r>
            <a:r>
              <a:rPr lang="en-GB" sz="1900" dirty="0" smtClean="0"/>
              <a:t>Additional Planning</a:t>
            </a:r>
            <a:endParaRPr lang="en-GB" sz="1900" dirty="0"/>
          </a:p>
        </p:txBody>
      </p:sp>
      <p:pic>
        <p:nvPicPr>
          <p:cNvPr id="18" name="Picture 3"/>
          <p:cNvPicPr>
            <a:picLocks noChangeAspect="1" noChangeArrowheads="1"/>
          </p:cNvPicPr>
          <p:nvPr/>
        </p:nvPicPr>
        <p:blipFill>
          <a:blip r:embed="rId4" cstate="print"/>
          <a:srcRect/>
          <a:stretch>
            <a:fillRect/>
          </a:stretch>
        </p:blipFill>
        <p:spPr bwMode="auto">
          <a:xfrm>
            <a:off x="7251183" y="3457319"/>
            <a:ext cx="1752607" cy="2131921"/>
          </a:xfrm>
          <a:prstGeom prst="rect">
            <a:avLst/>
          </a:prstGeom>
          <a:noFill/>
          <a:ln w="9525">
            <a:noFill/>
            <a:miter lim="800000"/>
            <a:headEnd/>
            <a:tailEnd/>
          </a:ln>
        </p:spPr>
      </p:pic>
    </p:spTree>
    <p:extLst>
      <p:ext uri="{BB962C8B-B14F-4D97-AF65-F5344CB8AC3E}">
        <p14:creationId xmlns:p14="http://schemas.microsoft.com/office/powerpoint/2010/main" val="245672333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3" y="620688"/>
            <a:ext cx="7093453" cy="5649302"/>
          </a:xfrm>
        </p:spPr>
        <p:txBody>
          <a:bodyPr>
            <a:noAutofit/>
          </a:bodyPr>
          <a:lstStyle/>
          <a:p>
            <a:pPr marL="271463" indent="-255588"/>
            <a:r>
              <a:rPr lang="en-GB" sz="2000" dirty="0" smtClean="0">
                <a:latin typeface="Calibri" pitchFamily="34" charset="0"/>
                <a:cs typeface="Calibri" pitchFamily="34" charset="0"/>
              </a:rPr>
              <a:t>A dope sheet is a day to day script of what is supposed to happen, a combination of a Bar Sheet and Storyboard with rougher sketches  that demonstrate to a director what is to happen and when. This is what they see in the moment, like a conductor looking at each page of a symphony. But they are constructed in such a way that they can be read by most directors:</a:t>
            </a:r>
          </a:p>
          <a:p>
            <a:pPr lvl="1"/>
            <a:r>
              <a:rPr lang="en-GB" sz="2000" dirty="0">
                <a:latin typeface="Calibri" pitchFamily="34" charset="0"/>
                <a:cs typeface="Calibri" pitchFamily="34" charset="0"/>
              </a:rPr>
              <a:t>a horizontal line means a hold</a:t>
            </a:r>
          </a:p>
          <a:p>
            <a:pPr lvl="1"/>
            <a:r>
              <a:rPr lang="en-GB" sz="2000" dirty="0">
                <a:latin typeface="Calibri" pitchFamily="34" charset="0"/>
                <a:cs typeface="Calibri" pitchFamily="34" charset="0"/>
              </a:rPr>
              <a:t>a curve means an action of some sort</a:t>
            </a:r>
          </a:p>
          <a:p>
            <a:pPr lvl="1"/>
            <a:r>
              <a:rPr lang="en-GB" sz="2000" dirty="0">
                <a:latin typeface="Calibri" pitchFamily="34" charset="0"/>
                <a:cs typeface="Calibri" pitchFamily="34" charset="0"/>
              </a:rPr>
              <a:t>a loop means the anticipation to an action,</a:t>
            </a:r>
          </a:p>
          <a:p>
            <a:pPr lvl="1"/>
            <a:r>
              <a:rPr lang="en-GB" sz="2000" dirty="0">
                <a:latin typeface="Calibri" pitchFamily="34" charset="0"/>
                <a:cs typeface="Calibri" pitchFamily="34" charset="0"/>
              </a:rPr>
              <a:t>a wavy line means a repeat cycle and so on</a:t>
            </a:r>
          </a:p>
          <a:p>
            <a:pPr lvl="1"/>
            <a:r>
              <a:rPr lang="en-GB" sz="2000" dirty="0" smtClean="0">
                <a:latin typeface="Calibri" pitchFamily="34" charset="0"/>
                <a:cs typeface="Calibri" pitchFamily="34" charset="0"/>
              </a:rPr>
              <a:t>If </a:t>
            </a:r>
            <a:r>
              <a:rPr lang="en-GB" sz="2000" dirty="0">
                <a:latin typeface="Calibri" pitchFamily="34" charset="0"/>
                <a:cs typeface="Calibri" pitchFamily="34" charset="0"/>
              </a:rPr>
              <a:t>an action must take place on a certain frame, this is marked with a cross on the required  frame</a:t>
            </a:r>
          </a:p>
          <a:p>
            <a:pPr lvl="1"/>
            <a:r>
              <a:rPr lang="en-GB" sz="2000" dirty="0">
                <a:latin typeface="Calibri" pitchFamily="34" charset="0"/>
                <a:cs typeface="Calibri" pitchFamily="34" charset="0"/>
              </a:rPr>
              <a:t>The action is also written out verbally with stage directions, repeat animation </a:t>
            </a:r>
            <a:r>
              <a:rPr lang="en-GB" sz="2000" dirty="0" smtClean="0">
                <a:latin typeface="Calibri" pitchFamily="34" charset="0"/>
                <a:cs typeface="Calibri" pitchFamily="34" charset="0"/>
              </a:rPr>
              <a:t>instructions</a:t>
            </a:r>
          </a:p>
          <a:p>
            <a:pPr marL="15875" indent="0">
              <a:buNone/>
            </a:pPr>
            <a:r>
              <a:rPr lang="en-GB" sz="2000" b="1" dirty="0" smtClean="0">
                <a:latin typeface="Calibri" pitchFamily="34" charset="0"/>
                <a:cs typeface="Calibri" pitchFamily="34" charset="0"/>
              </a:rPr>
              <a:t>D2.2 - Task 08 –</a:t>
            </a:r>
            <a:r>
              <a:rPr lang="en-GB" sz="2000" dirty="0" smtClean="0">
                <a:latin typeface="Calibri" pitchFamily="34" charset="0"/>
                <a:cs typeface="Calibri" pitchFamily="34" charset="0"/>
              </a:rPr>
              <a:t> Create a dope sheet for your animation ensuring </a:t>
            </a:r>
            <a:r>
              <a:rPr lang="en-GB" sz="2000" dirty="0" smtClean="0">
                <a:latin typeface="Calibri" pitchFamily="34" charset="0"/>
                <a:cs typeface="Calibri" pitchFamily="34" charset="0"/>
              </a:rPr>
              <a:t>you concentrate on how </a:t>
            </a:r>
            <a:r>
              <a:rPr lang="en-GB" sz="2000" dirty="0" smtClean="0">
                <a:latin typeface="Calibri" pitchFamily="34" charset="0"/>
                <a:cs typeface="Calibri" pitchFamily="34" charset="0"/>
              </a:rPr>
              <a:t>combining the scenes with the soundtrack of your animation.</a:t>
            </a:r>
            <a:endParaRPr lang="en-GB" sz="2000" b="1" dirty="0" smtClean="0">
              <a:latin typeface="Calibri" pitchFamily="34" charset="0"/>
              <a:cs typeface="Calibri" pitchFamily="34" charset="0"/>
            </a:endParaRPr>
          </a:p>
        </p:txBody>
      </p:sp>
      <p:sp>
        <p:nvSpPr>
          <p:cNvPr id="17" name="Title 2"/>
          <p:cNvSpPr>
            <a:spLocks noGrp="1"/>
          </p:cNvSpPr>
          <p:nvPr>
            <p:ph type="title"/>
          </p:nvPr>
        </p:nvSpPr>
        <p:spPr>
          <a:xfrm>
            <a:off x="230832" y="116632"/>
            <a:ext cx="8733656" cy="432048"/>
          </a:xfrm>
        </p:spPr>
        <p:txBody>
          <a:bodyPr>
            <a:noAutofit/>
          </a:bodyPr>
          <a:lstStyle/>
          <a:p>
            <a:r>
              <a:rPr lang="en-GB" sz="1900" dirty="0" smtClean="0"/>
              <a:t>D2.2 </a:t>
            </a:r>
            <a:r>
              <a:rPr lang="en-GB" sz="1900" dirty="0"/>
              <a:t>– Devising a 2D animation with soundtrack  - </a:t>
            </a:r>
            <a:r>
              <a:rPr lang="en-GB" sz="1900" dirty="0" smtClean="0"/>
              <a:t>Additional Planning</a:t>
            </a:r>
            <a:endParaRPr lang="en-GB" sz="1900" dirty="0"/>
          </a:p>
        </p:txBody>
      </p:sp>
      <p:pic>
        <p:nvPicPr>
          <p:cNvPr id="6" name="Picture 3"/>
          <p:cNvPicPr>
            <a:picLocks noChangeAspect="1" noChangeArrowheads="1"/>
          </p:cNvPicPr>
          <p:nvPr/>
        </p:nvPicPr>
        <p:blipFill>
          <a:blip r:embed="rId3" cstate="print"/>
          <a:srcRect/>
          <a:stretch>
            <a:fillRect/>
          </a:stretch>
        </p:blipFill>
        <p:spPr bwMode="auto">
          <a:xfrm>
            <a:off x="7349755" y="601818"/>
            <a:ext cx="1686741" cy="2251118"/>
          </a:xfrm>
          <a:prstGeom prst="rect">
            <a:avLst/>
          </a:prstGeom>
          <a:noFill/>
          <a:ln w="9525">
            <a:noFill/>
            <a:miter lim="800000"/>
            <a:headEnd/>
            <a:tailEnd/>
          </a:ln>
        </p:spPr>
      </p:pic>
      <p:grpSp>
        <p:nvGrpSpPr>
          <p:cNvPr id="7" name="Group 8"/>
          <p:cNvGrpSpPr/>
          <p:nvPr/>
        </p:nvGrpSpPr>
        <p:grpSpPr>
          <a:xfrm rot="16200000">
            <a:off x="6390202" y="3843046"/>
            <a:ext cx="3384376" cy="1692188"/>
            <a:chOff x="611560" y="1607941"/>
            <a:chExt cx="7200800" cy="3068960"/>
          </a:xfrm>
        </p:grpSpPr>
        <p:pic>
          <p:nvPicPr>
            <p:cNvPr id="8" name="Picture 1"/>
            <p:cNvPicPr>
              <a:picLocks noChangeAspect="1" noChangeArrowheads="1"/>
            </p:cNvPicPr>
            <p:nvPr/>
          </p:nvPicPr>
          <p:blipFill>
            <a:blip r:embed="rId4" cstate="print"/>
            <a:srcRect l="51675" t="49725" r="23519" b="10000"/>
            <a:stretch>
              <a:fillRect/>
            </a:stretch>
          </p:blipFill>
          <p:spPr bwMode="auto">
            <a:xfrm>
              <a:off x="611560" y="1607941"/>
              <a:ext cx="3024336" cy="3068960"/>
            </a:xfrm>
            <a:prstGeom prst="rect">
              <a:avLst/>
            </a:prstGeom>
            <a:noFill/>
            <a:ln w="9525">
              <a:noFill/>
              <a:miter lim="800000"/>
              <a:headEnd/>
              <a:tailEnd/>
            </a:ln>
          </p:spPr>
        </p:pic>
        <p:pic>
          <p:nvPicPr>
            <p:cNvPr id="9" name="Picture 2"/>
            <p:cNvPicPr>
              <a:picLocks noChangeAspect="1" noChangeArrowheads="1"/>
            </p:cNvPicPr>
            <p:nvPr/>
          </p:nvPicPr>
          <p:blipFill>
            <a:blip r:embed="rId5" cstate="print"/>
            <a:srcRect l="39959" t="46220" r="25785" b="14091"/>
            <a:stretch>
              <a:fillRect/>
            </a:stretch>
          </p:blipFill>
          <p:spPr bwMode="auto">
            <a:xfrm>
              <a:off x="3635896" y="1607942"/>
              <a:ext cx="4176464" cy="3024336"/>
            </a:xfrm>
            <a:prstGeom prst="rect">
              <a:avLst/>
            </a:prstGeom>
            <a:noFill/>
            <a:ln w="9525">
              <a:noFill/>
              <a:miter lim="800000"/>
              <a:headEnd/>
              <a:tailEnd/>
            </a:ln>
          </p:spPr>
        </p:pic>
      </p:grpSp>
    </p:spTree>
    <p:extLst>
      <p:ext uri="{BB962C8B-B14F-4D97-AF65-F5344CB8AC3E}">
        <p14:creationId xmlns:p14="http://schemas.microsoft.com/office/powerpoint/2010/main" val="69572146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3" y="620688"/>
            <a:ext cx="8797451" cy="4248472"/>
          </a:xfrm>
        </p:spPr>
        <p:txBody>
          <a:bodyPr>
            <a:noAutofit/>
          </a:bodyPr>
          <a:lstStyle/>
          <a:p>
            <a:pPr marL="285750" indent="-285750"/>
            <a:r>
              <a:rPr lang="en-GB" sz="2000" dirty="0" smtClean="0">
                <a:latin typeface="Calibri" pitchFamily="34" charset="0"/>
                <a:cs typeface="Calibri" pitchFamily="34" charset="0"/>
              </a:rPr>
              <a:t>A </a:t>
            </a:r>
            <a:r>
              <a:rPr lang="en-GB" sz="2000" b="1" dirty="0" smtClean="0">
                <a:latin typeface="Calibri" pitchFamily="34" charset="0"/>
                <a:cs typeface="Calibri" pitchFamily="34" charset="0"/>
              </a:rPr>
              <a:t>Log Sheet </a:t>
            </a:r>
            <a:r>
              <a:rPr lang="en-GB" sz="2000" dirty="0" smtClean="0">
                <a:latin typeface="Calibri" pitchFamily="34" charset="0"/>
                <a:cs typeface="Calibri" pitchFamily="34" charset="0"/>
              </a:rPr>
              <a:t>should compliment </a:t>
            </a:r>
            <a:r>
              <a:rPr lang="en-GB" sz="2000" dirty="0">
                <a:latin typeface="Calibri" pitchFamily="34" charset="0"/>
                <a:cs typeface="Calibri" pitchFamily="34" charset="0"/>
              </a:rPr>
              <a:t>the editing </a:t>
            </a:r>
            <a:r>
              <a:rPr lang="en-GB" sz="2000" dirty="0" smtClean="0">
                <a:latin typeface="Calibri" pitchFamily="34" charset="0"/>
                <a:cs typeface="Calibri" pitchFamily="34" charset="0"/>
              </a:rPr>
              <a:t>process in an animation and should highlight the details including the </a:t>
            </a:r>
            <a:r>
              <a:rPr lang="en-GB" sz="2000" dirty="0">
                <a:latin typeface="Calibri" pitchFamily="34" charset="0"/>
                <a:cs typeface="Calibri" pitchFamily="34" charset="0"/>
              </a:rPr>
              <a:t>running time and what should happen during that particular </a:t>
            </a:r>
            <a:r>
              <a:rPr lang="en-GB" sz="2000" dirty="0" smtClean="0">
                <a:latin typeface="Calibri" pitchFamily="34" charset="0"/>
                <a:cs typeface="Calibri" pitchFamily="34" charset="0"/>
              </a:rPr>
              <a:t>sequence.</a:t>
            </a:r>
          </a:p>
          <a:p>
            <a:pPr marL="285750" indent="-285750"/>
            <a:r>
              <a:rPr lang="en-GB" sz="2000" dirty="0" smtClean="0">
                <a:latin typeface="Calibri" pitchFamily="34" charset="0"/>
                <a:cs typeface="Calibri" pitchFamily="34" charset="0"/>
              </a:rPr>
              <a:t>Feedback is given on the Log sheets as to what happened and what could be improved. It I like a feedback sheet for a dope sheet, where every movement, sound and action that happens is written down and marked for editing.</a:t>
            </a:r>
          </a:p>
          <a:p>
            <a:pPr marL="285750" indent="-285750"/>
            <a:r>
              <a:rPr lang="en-GB" sz="2000" dirty="0" smtClean="0">
                <a:latin typeface="Calibri" pitchFamily="34" charset="0"/>
                <a:cs typeface="Calibri" pitchFamily="34" charset="0"/>
              </a:rPr>
              <a:t>Some directors use Log Sheets to make things better in editing or use them for the next scene or next animation project to improve the quality. Animations in sequence or in series like South Park will use these to streamline the next one.</a:t>
            </a:r>
          </a:p>
          <a:p>
            <a:pPr marL="285750" indent="-285750"/>
            <a:r>
              <a:rPr lang="en-GB" sz="2000" dirty="0" smtClean="0">
                <a:latin typeface="Calibri" pitchFamily="34" charset="0"/>
                <a:cs typeface="Calibri" pitchFamily="34" charset="0"/>
                <a:hlinkClick r:id="rId3"/>
              </a:rPr>
              <a:t>http</a:t>
            </a:r>
            <a:r>
              <a:rPr lang="en-GB" sz="2000" dirty="0">
                <a:latin typeface="Calibri" pitchFamily="34" charset="0"/>
                <a:cs typeface="Calibri" pitchFamily="34" charset="0"/>
                <a:hlinkClick r:id="rId3"/>
              </a:rPr>
              <a:t>://</a:t>
            </a:r>
            <a:r>
              <a:rPr lang="en-GB" sz="2000" dirty="0" smtClean="0">
                <a:latin typeface="Calibri" pitchFamily="34" charset="0"/>
                <a:cs typeface="Calibri" pitchFamily="34" charset="0"/>
                <a:hlinkClick r:id="rId3"/>
              </a:rPr>
              <a:t>www.staylor-made.com/downloads/Video Logging Instructions.pdf</a:t>
            </a:r>
            <a:r>
              <a:rPr lang="en-GB" sz="2000" dirty="0" smtClean="0">
                <a:latin typeface="Calibri" pitchFamily="34" charset="0"/>
                <a:cs typeface="Calibri" pitchFamily="34" charset="0"/>
              </a:rPr>
              <a:t> </a:t>
            </a:r>
            <a:endParaRPr lang="en-GB" sz="2000" dirty="0">
              <a:latin typeface="Calibri" pitchFamily="34" charset="0"/>
              <a:cs typeface="Calibri" pitchFamily="34" charset="0"/>
            </a:endParaRPr>
          </a:p>
          <a:p>
            <a:pPr marL="15875" indent="0">
              <a:buNone/>
            </a:pPr>
            <a:r>
              <a:rPr lang="en-GB" sz="2000" b="1" dirty="0" smtClean="0">
                <a:latin typeface="Calibri" pitchFamily="34" charset="0"/>
                <a:cs typeface="Calibri" pitchFamily="34" charset="0"/>
              </a:rPr>
              <a:t>D2.3 - Task 09 –</a:t>
            </a:r>
            <a:r>
              <a:rPr lang="en-GB" sz="2000" dirty="0" smtClean="0">
                <a:latin typeface="Calibri" pitchFamily="34" charset="0"/>
                <a:cs typeface="Calibri" pitchFamily="34" charset="0"/>
              </a:rPr>
              <a:t> Create a Log Sheet for your animation ensuring </a:t>
            </a:r>
            <a:r>
              <a:rPr lang="en-GB" sz="2000" dirty="0" smtClean="0">
                <a:latin typeface="Calibri" pitchFamily="34" charset="0"/>
                <a:cs typeface="Calibri" pitchFamily="34" charset="0"/>
              </a:rPr>
              <a:t>you concentrate on how </a:t>
            </a:r>
            <a:r>
              <a:rPr lang="en-GB" sz="2000" dirty="0" smtClean="0">
                <a:latin typeface="Calibri" pitchFamily="34" charset="0"/>
                <a:cs typeface="Calibri" pitchFamily="34" charset="0"/>
              </a:rPr>
              <a:t>combining the scenes with the soundtrack of your animation.</a:t>
            </a:r>
          </a:p>
          <a:p>
            <a:pPr marL="358775" indent="-342900"/>
            <a:r>
              <a:rPr lang="en-GB" sz="2000" dirty="0" smtClean="0">
                <a:latin typeface="Calibri" pitchFamily="34" charset="0"/>
                <a:cs typeface="Calibri" pitchFamily="34" charset="0"/>
              </a:rPr>
              <a:t>Complete this log sheet when the animation s complete as part of the </a:t>
            </a:r>
            <a:r>
              <a:rPr lang="en-GB" sz="2000" b="1" dirty="0" smtClean="0">
                <a:latin typeface="Calibri" pitchFamily="34" charset="0"/>
                <a:cs typeface="Calibri" pitchFamily="34" charset="0"/>
              </a:rPr>
              <a:t>D3</a:t>
            </a:r>
            <a:r>
              <a:rPr lang="en-GB" sz="2000" dirty="0" smtClean="0">
                <a:latin typeface="Calibri" pitchFamily="34" charset="0"/>
                <a:cs typeface="Calibri" pitchFamily="34" charset="0"/>
              </a:rPr>
              <a:t> criteria.</a:t>
            </a:r>
            <a:endParaRPr lang="en-GB" sz="2000" dirty="0" smtClean="0">
              <a:latin typeface="Calibri" pitchFamily="34" charset="0"/>
              <a:cs typeface="Calibri" pitchFamily="34" charset="0"/>
            </a:endParaRPr>
          </a:p>
        </p:txBody>
      </p:sp>
      <p:sp>
        <p:nvSpPr>
          <p:cNvPr id="17" name="Title 2"/>
          <p:cNvSpPr>
            <a:spLocks noGrp="1"/>
          </p:cNvSpPr>
          <p:nvPr>
            <p:ph type="title"/>
          </p:nvPr>
        </p:nvSpPr>
        <p:spPr>
          <a:xfrm>
            <a:off x="230832" y="116632"/>
            <a:ext cx="8733656" cy="432048"/>
          </a:xfrm>
        </p:spPr>
        <p:txBody>
          <a:bodyPr>
            <a:noAutofit/>
          </a:bodyPr>
          <a:lstStyle/>
          <a:p>
            <a:r>
              <a:rPr lang="en-GB" sz="1900" dirty="0" smtClean="0"/>
              <a:t>D2.3 </a:t>
            </a:r>
            <a:r>
              <a:rPr lang="en-GB" sz="1900" dirty="0"/>
              <a:t>– Devising a 2D animation with soundtrack  - </a:t>
            </a:r>
            <a:r>
              <a:rPr lang="en-GB" sz="1900" dirty="0" smtClean="0"/>
              <a:t>Additional Planning</a:t>
            </a:r>
            <a:endParaRPr lang="en-GB" sz="1900" dirty="0"/>
          </a:p>
        </p:txBody>
      </p:sp>
      <p:pic>
        <p:nvPicPr>
          <p:cNvPr id="10" name="Picture 2"/>
          <p:cNvPicPr>
            <a:picLocks noChangeAspect="1" noChangeArrowheads="1"/>
          </p:cNvPicPr>
          <p:nvPr/>
        </p:nvPicPr>
        <p:blipFill>
          <a:blip r:embed="rId4" cstate="print"/>
          <a:srcRect l="27530" t="63525" r="27548" b="6729"/>
          <a:stretch>
            <a:fillRect/>
          </a:stretch>
        </p:blipFill>
        <p:spPr bwMode="auto">
          <a:xfrm>
            <a:off x="4788024" y="4869160"/>
            <a:ext cx="4152270" cy="1581817"/>
          </a:xfrm>
          <a:prstGeom prst="rect">
            <a:avLst/>
          </a:prstGeom>
          <a:noFill/>
          <a:ln w="9525">
            <a:noFill/>
            <a:miter lim="800000"/>
            <a:headEnd/>
            <a:tailEnd/>
          </a:ln>
        </p:spPr>
      </p:pic>
    </p:spTree>
    <p:extLst>
      <p:ext uri="{BB962C8B-B14F-4D97-AF65-F5344CB8AC3E}">
        <p14:creationId xmlns:p14="http://schemas.microsoft.com/office/powerpoint/2010/main" val="351752516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576064"/>
          </a:xfrm>
        </p:spPr>
        <p:txBody>
          <a:bodyPr>
            <a:noAutofit/>
          </a:bodyPr>
          <a:lstStyle/>
          <a:p>
            <a:r>
              <a:rPr lang="en-GB" sz="2100" dirty="0" smtClean="0"/>
              <a:t>P2.1 – </a:t>
            </a:r>
            <a:r>
              <a:rPr lang="en-GB" sz="2100" dirty="0" smtClean="0"/>
              <a:t>Devising </a:t>
            </a:r>
            <a:r>
              <a:rPr lang="en-GB" sz="2100" dirty="0"/>
              <a:t>a 2D animation with soundtrack </a:t>
            </a:r>
            <a:r>
              <a:rPr lang="en-GB" sz="2100" dirty="0" smtClean="0"/>
              <a:t>- Considerations</a:t>
            </a:r>
            <a:endParaRPr lang="en-GB" sz="2100" dirty="0"/>
          </a:p>
        </p:txBody>
      </p:sp>
      <p:sp>
        <p:nvSpPr>
          <p:cNvPr id="6" name="Content Placeholder 5"/>
          <p:cNvSpPr>
            <a:spLocks noGrp="1"/>
          </p:cNvSpPr>
          <p:nvPr>
            <p:ph idx="1"/>
          </p:nvPr>
        </p:nvSpPr>
        <p:spPr>
          <a:xfrm>
            <a:off x="179512" y="764705"/>
            <a:ext cx="8712968" cy="5616624"/>
          </a:xfrm>
        </p:spPr>
        <p:txBody>
          <a:bodyPr>
            <a:noAutofit/>
          </a:bodyPr>
          <a:lstStyle/>
          <a:p>
            <a:pPr marL="271463" indent="-255588"/>
            <a:r>
              <a:rPr lang="en-GB" sz="2000" dirty="0" smtClean="0">
                <a:latin typeface="Calibri" pitchFamily="34" charset="0"/>
                <a:cs typeface="Calibri" pitchFamily="34" charset="0"/>
              </a:rPr>
              <a:t>All Animations have considerations that need to be taken care of before the animator starts. With the audience clear there are calculation that are necessary, compromises between the client and audience that is up to the animator to fix to please both parties.</a:t>
            </a:r>
          </a:p>
          <a:p>
            <a:pPr marL="271463" indent="-255588"/>
            <a:r>
              <a:rPr lang="en-GB" sz="2000" b="1" dirty="0" smtClean="0">
                <a:latin typeface="Calibri" pitchFamily="34" charset="0"/>
                <a:cs typeface="Calibri" pitchFamily="34" charset="0"/>
              </a:rPr>
              <a:t>Movement</a:t>
            </a:r>
            <a:r>
              <a:rPr lang="en-GB" sz="2000" dirty="0" smtClean="0">
                <a:latin typeface="Calibri" pitchFamily="34" charset="0"/>
                <a:cs typeface="Calibri" pitchFamily="34" charset="0"/>
              </a:rPr>
              <a:t> – It comes down to two types of movement, object and camera. With object movements you have Onion Skinning vs. Tweening, this can be partly down to the package used but also what you are confidents with. Almost all decent packages will throw in Key Frames with this so you will not be limited to either.</a:t>
            </a:r>
          </a:p>
          <a:p>
            <a:pPr marL="271463" indent="-255588"/>
            <a:r>
              <a:rPr lang="en-GB" sz="2000" b="1" dirty="0" smtClean="0">
                <a:latin typeface="Calibri" pitchFamily="34" charset="0"/>
                <a:cs typeface="Calibri" pitchFamily="34" charset="0"/>
              </a:rPr>
              <a:t>Perspective</a:t>
            </a:r>
            <a:r>
              <a:rPr lang="en-GB" sz="2000" dirty="0" smtClean="0">
                <a:latin typeface="Calibri" pitchFamily="34" charset="0"/>
                <a:cs typeface="Calibri" pitchFamily="34" charset="0"/>
              </a:rPr>
              <a:t> – Is it going to be head on, set like a stage scene where the viewer looks on, is it going to the First Person or overhead. All these have a purpose, they each give a different feel, face on is honest, overhead is immune, First person is personal, whatever the purpose and audience is should dictate which you choose.</a:t>
            </a:r>
          </a:p>
          <a:p>
            <a:pPr marL="271463" indent="-255588"/>
            <a:r>
              <a:rPr lang="en-GB" sz="2000" b="1" dirty="0" smtClean="0">
                <a:latin typeface="Calibri" pitchFamily="34" charset="0"/>
                <a:cs typeface="Calibri" pitchFamily="34" charset="0"/>
              </a:rPr>
              <a:t>Soundtrack</a:t>
            </a:r>
            <a:r>
              <a:rPr lang="en-GB" sz="2000" dirty="0" smtClean="0">
                <a:latin typeface="Calibri" pitchFamily="34" charset="0"/>
                <a:cs typeface="Calibri" pitchFamily="34" charset="0"/>
              </a:rPr>
              <a:t> – Will there be music, will it be throughout, will there be sounds as well as voice, will the music quieten when the people are speaking, will there be a dramatic beginning or a voice over. Again all these have a psychology when it comes to editing and production.</a:t>
            </a:r>
          </a:p>
        </p:txBody>
      </p:sp>
    </p:spTree>
    <p:extLst>
      <p:ext uri="{BB962C8B-B14F-4D97-AF65-F5344CB8AC3E}">
        <p14:creationId xmlns:p14="http://schemas.microsoft.com/office/powerpoint/2010/main" val="20521500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1" y="620688"/>
            <a:ext cx="7211813" cy="5400600"/>
          </a:xfrm>
        </p:spPr>
        <p:txBody>
          <a:bodyPr>
            <a:noAutofit/>
          </a:bodyPr>
          <a:lstStyle/>
          <a:p>
            <a:pPr marL="273050" indent="-273050"/>
            <a:r>
              <a:rPr lang="en-GB" sz="1400" b="1" dirty="0" smtClean="0">
                <a:latin typeface="Calibri" pitchFamily="34" charset="0"/>
                <a:cs typeface="Calibri" pitchFamily="34" charset="0"/>
              </a:rPr>
              <a:t>Frame rates</a:t>
            </a:r>
            <a:r>
              <a:rPr lang="en-GB" sz="1400" dirty="0" smtClean="0">
                <a:latin typeface="Calibri" pitchFamily="34" charset="0"/>
                <a:cs typeface="Calibri" pitchFamily="34" charset="0"/>
              </a:rPr>
              <a:t> </a:t>
            </a:r>
            <a:r>
              <a:rPr lang="en-GB" sz="1400" dirty="0">
                <a:latin typeface="Calibri" pitchFamily="34" charset="0"/>
                <a:cs typeface="Calibri" pitchFamily="34" charset="0"/>
              </a:rPr>
              <a:t>– These </a:t>
            </a:r>
            <a:r>
              <a:rPr lang="en-GB" sz="1400" dirty="0" smtClean="0">
                <a:latin typeface="Calibri" pitchFamily="34" charset="0"/>
                <a:cs typeface="Calibri" pitchFamily="34" charset="0"/>
              </a:rPr>
              <a:t>are a </a:t>
            </a:r>
            <a:r>
              <a:rPr lang="en-GB" sz="1400" dirty="0">
                <a:latin typeface="Calibri" pitchFamily="34" charset="0"/>
                <a:cs typeface="Calibri" pitchFamily="34" charset="0"/>
              </a:rPr>
              <a:t>range of </a:t>
            </a:r>
            <a:r>
              <a:rPr lang="en-GB" sz="1400" dirty="0" smtClean="0">
                <a:latin typeface="Calibri" pitchFamily="34" charset="0"/>
                <a:cs typeface="Calibri" pitchFamily="34" charset="0"/>
              </a:rPr>
              <a:t>images </a:t>
            </a:r>
            <a:r>
              <a:rPr lang="en-GB" sz="1400" dirty="0">
                <a:latin typeface="Calibri" pitchFamily="34" charset="0"/>
                <a:cs typeface="Calibri" pitchFamily="34" charset="0"/>
              </a:rPr>
              <a:t>which are sequentially put together to create complete moving </a:t>
            </a:r>
            <a:r>
              <a:rPr lang="en-GB" sz="1400" dirty="0" smtClean="0">
                <a:latin typeface="Calibri" pitchFamily="34" charset="0"/>
                <a:cs typeface="Calibri" pitchFamily="34" charset="0"/>
              </a:rPr>
              <a:t>animation measured in frames per second (FPS). The standard animation is 30 frames per second, depending on the animation. The more realistic the animation, the more frames necessary. For instance Disney used 24 frames for most of its history, South Park used 18 because the quality of animation and technique is different, modern forms of animation like Despicable Me and Avatar use 60.</a:t>
            </a:r>
          </a:p>
          <a:p>
            <a:pPr marL="273050" indent="-273050"/>
            <a:r>
              <a:rPr lang="en-GB" sz="1400" dirty="0" smtClean="0">
                <a:latin typeface="Calibri" pitchFamily="34" charset="0"/>
                <a:cs typeface="Calibri" pitchFamily="34" charset="0"/>
              </a:rPr>
              <a:t>Think of a box rotating, 4 frames per second for a full rotation would mean seeing 90 degrees at a time, 4 in one second. If we put this to 10 frames, each movement would be 36 degrees, 30 frames would be 12 degrees. This also means 30 images saved in the file, the more frames, the more parts to the image, the larger the file size. We would expect a 60FPS file to be twice as large as a 30FPS.</a:t>
            </a:r>
          </a:p>
          <a:p>
            <a:pPr marL="273050" indent="-273050"/>
            <a:r>
              <a:rPr lang="en-GB" sz="1400" dirty="0" smtClean="0">
                <a:latin typeface="Calibri" pitchFamily="34" charset="0"/>
                <a:cs typeface="Calibri" pitchFamily="34" charset="0"/>
              </a:rPr>
              <a:t>Depending </a:t>
            </a:r>
            <a:r>
              <a:rPr lang="en-GB" sz="1400" dirty="0">
                <a:latin typeface="Calibri" pitchFamily="34" charset="0"/>
                <a:cs typeface="Calibri" pitchFamily="34" charset="0"/>
              </a:rPr>
              <a:t>on the quality of the animation, determines how many frames it takes for a character to ease in or out. In some cases, such as low frame rate cartoons, this process may take place over just a few frames. However in a high budget feature length movie such as Avatar, with a frame rate of </a:t>
            </a:r>
            <a:r>
              <a:rPr lang="en-GB" sz="1400" dirty="0" smtClean="0">
                <a:latin typeface="Calibri" pitchFamily="34" charset="0"/>
                <a:cs typeface="Calibri" pitchFamily="34" charset="0"/>
              </a:rPr>
              <a:t>sixty </a:t>
            </a:r>
            <a:r>
              <a:rPr lang="en-GB" sz="1400" dirty="0">
                <a:latin typeface="Calibri" pitchFamily="34" charset="0"/>
                <a:cs typeface="Calibri" pitchFamily="34" charset="0"/>
              </a:rPr>
              <a:t>frames per second, the process may likely take place over many more </a:t>
            </a:r>
            <a:r>
              <a:rPr lang="en-GB" sz="1400" dirty="0" smtClean="0">
                <a:latin typeface="Calibri" pitchFamily="34" charset="0"/>
                <a:cs typeface="Calibri" pitchFamily="34" charset="0"/>
              </a:rPr>
              <a:t>frames.</a:t>
            </a:r>
            <a:endParaRPr lang="en-GB" sz="1400" dirty="0">
              <a:latin typeface="Calibri" pitchFamily="34" charset="0"/>
              <a:cs typeface="Calibri" pitchFamily="34" charset="0"/>
            </a:endParaRPr>
          </a:p>
          <a:p>
            <a:pPr marL="273050" indent="-273050"/>
            <a:r>
              <a:rPr lang="en-GB" sz="1400" dirty="0" smtClean="0">
                <a:latin typeface="Calibri" pitchFamily="34" charset="0"/>
                <a:cs typeface="Calibri" pitchFamily="34" charset="0"/>
              </a:rPr>
              <a:t>This can be seen when you pause an animation or film, if there is motion blur, you have paused between frames.</a:t>
            </a:r>
          </a:p>
          <a:p>
            <a:pPr marL="0" indent="0">
              <a:buNone/>
            </a:pPr>
            <a:r>
              <a:rPr lang="en-GB" sz="1400" b="1" dirty="0" smtClean="0">
                <a:latin typeface="Calibri" pitchFamily="34" charset="0"/>
                <a:cs typeface="Calibri" pitchFamily="34" charset="0"/>
              </a:rPr>
              <a:t>P2.4 </a:t>
            </a:r>
            <a:r>
              <a:rPr lang="en-GB" sz="1400" b="1" dirty="0">
                <a:latin typeface="Calibri" pitchFamily="34" charset="0"/>
                <a:cs typeface="Calibri" pitchFamily="34" charset="0"/>
              </a:rPr>
              <a:t>– Task </a:t>
            </a:r>
            <a:r>
              <a:rPr lang="en-GB" sz="1400" b="1" dirty="0" smtClean="0">
                <a:latin typeface="Calibri" pitchFamily="34" charset="0"/>
                <a:cs typeface="Calibri" pitchFamily="34" charset="0"/>
              </a:rPr>
              <a:t>10</a:t>
            </a:r>
            <a:r>
              <a:rPr lang="en-GB" sz="1400" dirty="0" smtClean="0">
                <a:latin typeface="Calibri" pitchFamily="34" charset="0"/>
                <a:cs typeface="Calibri" pitchFamily="34" charset="0"/>
              </a:rPr>
              <a:t> </a:t>
            </a:r>
            <a:r>
              <a:rPr lang="en-GB" sz="1400" dirty="0">
                <a:latin typeface="Calibri" pitchFamily="34" charset="0"/>
                <a:cs typeface="Calibri" pitchFamily="34" charset="0"/>
              </a:rPr>
              <a:t>– Define </a:t>
            </a:r>
            <a:r>
              <a:rPr lang="en-GB" sz="1400" dirty="0" smtClean="0">
                <a:latin typeface="Calibri" pitchFamily="34" charset="0"/>
                <a:cs typeface="Calibri" pitchFamily="34" charset="0"/>
              </a:rPr>
              <a:t>the considerations in terms of </a:t>
            </a:r>
            <a:r>
              <a:rPr lang="en-GB" sz="1400" dirty="0">
                <a:latin typeface="Calibri" pitchFamily="34" charset="0"/>
                <a:cs typeface="Calibri" pitchFamily="34" charset="0"/>
              </a:rPr>
              <a:t>frame rate, movement, perspective and soundtrack for </a:t>
            </a:r>
            <a:r>
              <a:rPr lang="en-GB" sz="1400" dirty="0">
                <a:latin typeface="Calibri" pitchFamily="34" charset="0"/>
                <a:cs typeface="Calibri" pitchFamily="34" charset="0"/>
              </a:rPr>
              <a:t>final output and the effects on download times with chosen examples</a:t>
            </a:r>
            <a:r>
              <a:rPr lang="en-GB" sz="1400" dirty="0" smtClean="0">
                <a:latin typeface="Calibri" pitchFamily="34" charset="0"/>
                <a:cs typeface="Calibri" pitchFamily="34" charset="0"/>
              </a:rPr>
              <a:t>.</a:t>
            </a:r>
          </a:p>
          <a:p>
            <a:pPr marL="0" indent="0">
              <a:buNone/>
            </a:pPr>
            <a:r>
              <a:rPr lang="en-GB" sz="1400" b="1" dirty="0" smtClean="0">
                <a:latin typeface="Calibri" pitchFamily="34" charset="0"/>
                <a:cs typeface="Calibri" pitchFamily="34" charset="0"/>
              </a:rPr>
              <a:t>D2.3 – Task 11 – </a:t>
            </a:r>
            <a:r>
              <a:rPr lang="en-GB" sz="1400" dirty="0" smtClean="0">
                <a:latin typeface="Calibri" pitchFamily="34" charset="0"/>
                <a:cs typeface="Calibri" pitchFamily="34" charset="0"/>
              </a:rPr>
              <a:t>Explain your choices on the most appropriate </a:t>
            </a:r>
            <a:r>
              <a:rPr lang="en-GB" sz="1400" dirty="0">
                <a:latin typeface="Calibri" pitchFamily="34" charset="0"/>
                <a:cs typeface="Calibri" pitchFamily="34" charset="0"/>
              </a:rPr>
              <a:t>frame rate, movement, perspective and soundtrack</a:t>
            </a:r>
            <a:r>
              <a:rPr lang="en-GB" sz="1400" dirty="0" smtClean="0">
                <a:latin typeface="Calibri" pitchFamily="34" charset="0"/>
                <a:cs typeface="Calibri" pitchFamily="34" charset="0"/>
              </a:rPr>
              <a:t> decisions, justifying your choices for the animated graphic against the Client and Audience needs.</a:t>
            </a:r>
            <a:endParaRPr lang="en-GB" sz="1400" dirty="0">
              <a:latin typeface="Calibri" pitchFamily="34" charset="0"/>
              <a:cs typeface="Calibri" pitchFamily="34" charset="0"/>
            </a:endParaRPr>
          </a:p>
        </p:txBody>
      </p:sp>
      <p:pic>
        <p:nvPicPr>
          <p:cNvPr id="7170" name="Picture 2" descr="http://t0.gstatic.com/images?q=tbn:ANd9GcTINljVJHZuOsDHRchoinEl0CgA0QL8CQb1Yhd4aKV48iC77oZEKw"/>
          <p:cNvPicPr>
            <a:picLocks noChangeAspect="1" noChangeArrowheads="1"/>
          </p:cNvPicPr>
          <p:nvPr/>
        </p:nvPicPr>
        <p:blipFill>
          <a:blip r:embed="rId3" cstate="print"/>
          <a:srcRect/>
          <a:stretch>
            <a:fillRect/>
          </a:stretch>
        </p:blipFill>
        <p:spPr bwMode="auto">
          <a:xfrm>
            <a:off x="7391324" y="2564904"/>
            <a:ext cx="1645172" cy="1697282"/>
          </a:xfrm>
          <a:prstGeom prst="rect">
            <a:avLst/>
          </a:prstGeom>
          <a:noFill/>
        </p:spPr>
      </p:pic>
      <p:pic>
        <p:nvPicPr>
          <p:cNvPr id="7172" name="Picture 4" descr="http://www.adriandale.co.uk/wp-images/SupermanAvatar/animationLayers.png"/>
          <p:cNvPicPr>
            <a:picLocks noChangeAspect="1" noChangeArrowheads="1"/>
          </p:cNvPicPr>
          <p:nvPr/>
        </p:nvPicPr>
        <p:blipFill>
          <a:blip r:embed="rId4" cstate="print"/>
          <a:srcRect/>
          <a:stretch>
            <a:fillRect/>
          </a:stretch>
        </p:blipFill>
        <p:spPr bwMode="auto">
          <a:xfrm>
            <a:off x="7391841" y="620688"/>
            <a:ext cx="1624240" cy="1728192"/>
          </a:xfrm>
          <a:prstGeom prst="rect">
            <a:avLst/>
          </a:prstGeom>
          <a:noFill/>
        </p:spPr>
      </p:pic>
      <p:sp>
        <p:nvSpPr>
          <p:cNvPr id="19"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500" dirty="0" smtClean="0"/>
              <a:t>P2.4 </a:t>
            </a:r>
            <a:r>
              <a:rPr lang="en-GB" sz="2500" dirty="0"/>
              <a:t>– Devising a 2D animation with soundtrack - Considerations</a:t>
            </a:r>
            <a:endParaRPr lang="en-GB" sz="2500" dirty="0"/>
          </a:p>
        </p:txBody>
      </p:sp>
      <p:graphicFrame>
        <p:nvGraphicFramePr>
          <p:cNvPr id="3" name="Table 2"/>
          <p:cNvGraphicFramePr>
            <a:graphicFrameLocks noGrp="1"/>
          </p:cNvGraphicFramePr>
          <p:nvPr>
            <p:extLst>
              <p:ext uri="{D42A27DB-BD31-4B8C-83A1-F6EECF244321}">
                <p14:modId xmlns:p14="http://schemas.microsoft.com/office/powerpoint/2010/main" val="2828977707"/>
              </p:ext>
            </p:extLst>
          </p:nvPr>
        </p:nvGraphicFramePr>
        <p:xfrm>
          <a:off x="323529" y="6021288"/>
          <a:ext cx="8692552" cy="335280"/>
        </p:xfrm>
        <a:graphic>
          <a:graphicData uri="http://schemas.openxmlformats.org/drawingml/2006/table">
            <a:tbl>
              <a:tblPr firstRow="1" bandRow="1">
                <a:tableStyleId>{5C22544A-7EE6-4342-B048-85BDC9FD1C3A}</a:tableStyleId>
              </a:tblPr>
              <a:tblGrid>
                <a:gridCol w="2173138"/>
                <a:gridCol w="2173138"/>
                <a:gridCol w="2173138"/>
                <a:gridCol w="2173138"/>
              </a:tblGrid>
              <a:tr h="226824">
                <a:tc>
                  <a:txBody>
                    <a:bodyPr/>
                    <a:lstStyle/>
                    <a:p>
                      <a:pPr algn="ctr"/>
                      <a:r>
                        <a:rPr lang="en-GB" sz="1600" dirty="0" smtClean="0"/>
                        <a:t>Frame</a:t>
                      </a:r>
                      <a:r>
                        <a:rPr lang="en-GB" sz="1600" baseline="0" dirty="0" smtClean="0"/>
                        <a:t> rate</a:t>
                      </a:r>
                      <a:endParaRPr lang="en-GB" sz="1600" dirty="0"/>
                    </a:p>
                  </a:txBody>
                  <a:tcPr/>
                </a:tc>
                <a:tc>
                  <a:txBody>
                    <a:bodyPr/>
                    <a:lstStyle/>
                    <a:p>
                      <a:pPr algn="ctr"/>
                      <a:r>
                        <a:rPr lang="en-GB" sz="1600" dirty="0" smtClean="0"/>
                        <a:t>Movement</a:t>
                      </a:r>
                      <a:endParaRPr lang="en-GB" sz="1600" dirty="0"/>
                    </a:p>
                  </a:txBody>
                  <a:tcPr/>
                </a:tc>
                <a:tc>
                  <a:txBody>
                    <a:bodyPr/>
                    <a:lstStyle/>
                    <a:p>
                      <a:pPr algn="ctr"/>
                      <a:r>
                        <a:rPr lang="en-GB" sz="1600" dirty="0" smtClean="0"/>
                        <a:t>Perspective</a:t>
                      </a:r>
                      <a:endParaRPr lang="en-GB" sz="1600" dirty="0"/>
                    </a:p>
                  </a:txBody>
                  <a:tcPr/>
                </a:tc>
                <a:tc>
                  <a:txBody>
                    <a:bodyPr/>
                    <a:lstStyle/>
                    <a:p>
                      <a:pPr algn="ctr"/>
                      <a:r>
                        <a:rPr lang="en-GB" sz="1600" dirty="0" smtClean="0"/>
                        <a:t>Soundtrack</a:t>
                      </a:r>
                      <a:endParaRPr lang="en-GB" sz="1600" dirty="0"/>
                    </a:p>
                  </a:txBody>
                  <a:tcPr/>
                </a:tc>
              </a:tr>
            </a:tbl>
          </a:graphicData>
        </a:graphic>
      </p:graphicFrame>
    </p:spTree>
    <p:extLst>
      <p:ext uri="{BB962C8B-B14F-4D97-AF65-F5344CB8AC3E}">
        <p14:creationId xmlns:p14="http://schemas.microsoft.com/office/powerpoint/2010/main" val="27182892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15875" indent="0">
              <a:buNone/>
            </a:pPr>
            <a:r>
              <a:rPr lang="en-GB" sz="1500" b="1" dirty="0">
                <a:latin typeface="Calibri" pitchFamily="34" charset="0"/>
                <a:cs typeface="Calibri" pitchFamily="34" charset="0"/>
              </a:rPr>
              <a:t>P2.1 </a:t>
            </a:r>
            <a:r>
              <a:rPr lang="en-GB" sz="1500" b="1" dirty="0" smtClean="0">
                <a:latin typeface="Calibri" pitchFamily="34" charset="0"/>
                <a:cs typeface="Calibri" pitchFamily="34" charset="0"/>
              </a:rPr>
              <a:t>- </a:t>
            </a:r>
            <a:r>
              <a:rPr lang="en-GB" sz="1500" b="1" dirty="0">
                <a:latin typeface="Calibri" pitchFamily="34" charset="0"/>
                <a:cs typeface="Calibri" pitchFamily="34" charset="0"/>
              </a:rPr>
              <a:t>Task 01 – </a:t>
            </a:r>
            <a:r>
              <a:rPr lang="en-GB" sz="1500" dirty="0">
                <a:latin typeface="Calibri" pitchFamily="34" charset="0"/>
                <a:cs typeface="Calibri" pitchFamily="34" charset="0"/>
              </a:rPr>
              <a:t>Explain the different animation types and explain your selected choice type with valid reasons linked to content and target audience.</a:t>
            </a:r>
          </a:p>
          <a:p>
            <a:pPr marL="15875" lvl="1" indent="0">
              <a:spcBef>
                <a:spcPts val="400"/>
              </a:spcBef>
              <a:buSzPct val="68000"/>
              <a:buNone/>
            </a:pPr>
            <a:r>
              <a:rPr lang="en-GB" sz="1500" b="1" dirty="0">
                <a:latin typeface="Calibri" pitchFamily="34" charset="0"/>
                <a:cs typeface="Calibri" pitchFamily="34" charset="0"/>
              </a:rPr>
              <a:t>P2.2 </a:t>
            </a:r>
            <a:r>
              <a:rPr lang="en-GB" sz="1500" b="1" dirty="0" smtClean="0">
                <a:latin typeface="Calibri" pitchFamily="34" charset="0"/>
                <a:cs typeface="Calibri" pitchFamily="34" charset="0"/>
              </a:rPr>
              <a:t>- </a:t>
            </a:r>
            <a:r>
              <a:rPr lang="en-GB" sz="1500" b="1" dirty="0">
                <a:latin typeface="Calibri" pitchFamily="34" charset="0"/>
                <a:cs typeface="Calibri" pitchFamily="34" charset="0"/>
              </a:rPr>
              <a:t>Task 02 –</a:t>
            </a:r>
            <a:r>
              <a:rPr lang="en-GB" sz="1500" dirty="0">
                <a:latin typeface="Calibri" pitchFamily="34" charset="0"/>
                <a:cs typeface="Calibri" pitchFamily="34" charset="0"/>
              </a:rPr>
              <a:t> Create a client brief for your animation that addresses all the purpose, audience and issues.</a:t>
            </a:r>
          </a:p>
          <a:p>
            <a:pPr marL="15875" indent="0">
              <a:buNone/>
            </a:pPr>
            <a:r>
              <a:rPr lang="en-GB" sz="1500" b="1" dirty="0" smtClean="0">
                <a:latin typeface="Calibri" pitchFamily="34" charset="0"/>
                <a:cs typeface="Calibri" pitchFamily="34" charset="0"/>
              </a:rPr>
              <a:t>P2.2 </a:t>
            </a:r>
            <a:r>
              <a:rPr lang="en-GB" sz="1500" b="1" dirty="0">
                <a:latin typeface="Calibri" pitchFamily="34" charset="0"/>
                <a:cs typeface="Calibri" pitchFamily="34" charset="0"/>
              </a:rPr>
              <a:t>- Task 03 -</a:t>
            </a:r>
            <a:r>
              <a:rPr lang="en-GB" sz="1500" dirty="0">
                <a:latin typeface="Calibri" pitchFamily="34" charset="0"/>
                <a:cs typeface="Calibri" pitchFamily="34" charset="0"/>
              </a:rPr>
              <a:t> Using the templates provided, produce a </a:t>
            </a:r>
            <a:r>
              <a:rPr lang="en-GB" sz="1500" dirty="0" smtClean="0">
                <a:latin typeface="Calibri" pitchFamily="34" charset="0"/>
                <a:cs typeface="Calibri" pitchFamily="34" charset="0"/>
              </a:rPr>
              <a:t>storyboard </a:t>
            </a:r>
            <a:r>
              <a:rPr lang="en-GB" sz="1500" dirty="0">
                <a:latin typeface="Calibri" pitchFamily="34" charset="0"/>
                <a:cs typeface="Calibri" pitchFamily="34" charset="0"/>
              </a:rPr>
              <a:t>of your animation covering all the necessary </a:t>
            </a:r>
            <a:r>
              <a:rPr lang="en-GB" sz="1500" dirty="0" smtClean="0">
                <a:latin typeface="Calibri" pitchFamily="34" charset="0"/>
                <a:cs typeface="Calibri" pitchFamily="34" charset="0"/>
              </a:rPr>
              <a:t>elements</a:t>
            </a:r>
            <a:r>
              <a:rPr lang="en-GB" sz="1500" dirty="0">
                <a:latin typeface="Calibri" pitchFamily="34" charset="0"/>
                <a:cs typeface="Calibri" pitchFamily="34" charset="0"/>
              </a:rPr>
              <a:t>.</a:t>
            </a:r>
          </a:p>
          <a:p>
            <a:pPr marL="15875" indent="0">
              <a:buNone/>
            </a:pPr>
            <a:r>
              <a:rPr lang="en-GB" sz="1500" b="1" dirty="0" smtClean="0">
                <a:latin typeface="Calibri" pitchFamily="34" charset="0"/>
                <a:cs typeface="Calibri" pitchFamily="34" charset="0"/>
              </a:rPr>
              <a:t>M2.1 - </a:t>
            </a:r>
            <a:r>
              <a:rPr lang="en-GB" sz="1500" b="1" dirty="0">
                <a:latin typeface="Calibri" pitchFamily="34" charset="0"/>
                <a:cs typeface="Calibri" pitchFamily="34" charset="0"/>
              </a:rPr>
              <a:t>Task 04 - </a:t>
            </a:r>
            <a:r>
              <a:rPr lang="en-GB" sz="1500" dirty="0">
                <a:latin typeface="Calibri" pitchFamily="34" charset="0"/>
                <a:cs typeface="Calibri" pitchFamily="34" charset="0"/>
              </a:rPr>
              <a:t>Annotate your finished storyboards demonstrating how you have considered sounds, audience demographics, techniques, timing, movement and frame rates.</a:t>
            </a:r>
          </a:p>
          <a:p>
            <a:pPr marL="15875" indent="0">
              <a:buNone/>
            </a:pPr>
            <a:r>
              <a:rPr lang="en-GB" sz="1500" b="1" dirty="0" smtClean="0">
                <a:latin typeface="Calibri" pitchFamily="34" charset="0"/>
                <a:cs typeface="Calibri" pitchFamily="34" charset="0"/>
              </a:rPr>
              <a:t>P2.3 </a:t>
            </a:r>
            <a:r>
              <a:rPr lang="en-GB" sz="1500" b="1" dirty="0">
                <a:latin typeface="Calibri" pitchFamily="34" charset="0"/>
                <a:cs typeface="Calibri" pitchFamily="34" charset="0"/>
              </a:rPr>
              <a:t>– Task 05 – </a:t>
            </a:r>
            <a:r>
              <a:rPr lang="en-GB" sz="1500" dirty="0">
                <a:latin typeface="Calibri" pitchFamily="34" charset="0"/>
                <a:cs typeface="Calibri" pitchFamily="34" charset="0"/>
              </a:rPr>
              <a:t>Explain with examples the different animation needs and expectations of target audiences and describe in detail your audience in terms of </a:t>
            </a:r>
            <a:r>
              <a:rPr lang="en-GB" sz="1500" b="1" dirty="0">
                <a:latin typeface="Calibri" pitchFamily="34" charset="0"/>
                <a:cs typeface="Calibri" pitchFamily="34" charset="0"/>
              </a:rPr>
              <a:t>Age</a:t>
            </a:r>
            <a:r>
              <a:rPr lang="en-GB" sz="1500" dirty="0">
                <a:latin typeface="Calibri" pitchFamily="34" charset="0"/>
                <a:cs typeface="Calibri" pitchFamily="34" charset="0"/>
              </a:rPr>
              <a:t>, </a:t>
            </a:r>
            <a:r>
              <a:rPr lang="en-GB" sz="1500" b="1" dirty="0">
                <a:latin typeface="Calibri" pitchFamily="34" charset="0"/>
                <a:cs typeface="Calibri" pitchFamily="34" charset="0"/>
              </a:rPr>
              <a:t>Gender</a:t>
            </a:r>
            <a:r>
              <a:rPr lang="en-GB" sz="1500" dirty="0">
                <a:latin typeface="Calibri" pitchFamily="34" charset="0"/>
                <a:cs typeface="Calibri" pitchFamily="34" charset="0"/>
              </a:rPr>
              <a:t>, </a:t>
            </a:r>
            <a:r>
              <a:rPr lang="en-GB" sz="1500" b="1" dirty="0">
                <a:latin typeface="Calibri" pitchFamily="34" charset="0"/>
                <a:cs typeface="Calibri" pitchFamily="34" charset="0"/>
              </a:rPr>
              <a:t>Purpose</a:t>
            </a:r>
            <a:r>
              <a:rPr lang="en-GB" sz="1500" dirty="0">
                <a:latin typeface="Calibri" pitchFamily="34" charset="0"/>
                <a:cs typeface="Calibri" pitchFamily="34" charset="0"/>
              </a:rPr>
              <a:t> and </a:t>
            </a:r>
            <a:r>
              <a:rPr lang="en-GB" sz="1500" b="1" dirty="0">
                <a:latin typeface="Calibri" pitchFamily="34" charset="0"/>
                <a:cs typeface="Calibri" pitchFamily="34" charset="0"/>
              </a:rPr>
              <a:t>Genre</a:t>
            </a:r>
            <a:r>
              <a:rPr lang="en-GB" sz="1500" dirty="0">
                <a:latin typeface="Calibri" pitchFamily="34" charset="0"/>
                <a:cs typeface="Calibri" pitchFamily="34" charset="0"/>
              </a:rPr>
              <a:t>.</a:t>
            </a:r>
          </a:p>
          <a:p>
            <a:pPr marL="15875" indent="0">
              <a:buNone/>
            </a:pPr>
            <a:r>
              <a:rPr lang="en-GB" sz="1500" b="1" dirty="0">
                <a:latin typeface="Calibri" pitchFamily="34" charset="0"/>
                <a:cs typeface="Calibri" pitchFamily="34" charset="0"/>
              </a:rPr>
              <a:t>M2.2 – Task 06 – </a:t>
            </a:r>
            <a:r>
              <a:rPr lang="en-GB" sz="1500" dirty="0">
                <a:latin typeface="Calibri" pitchFamily="34" charset="0"/>
                <a:cs typeface="Calibri" pitchFamily="34" charset="0"/>
              </a:rPr>
              <a:t>Show and describe with annotated examples from your storyboard, how you have taken the audience needs into consideration.</a:t>
            </a:r>
          </a:p>
          <a:p>
            <a:pPr marL="0" indent="0">
              <a:buNone/>
            </a:pPr>
            <a:r>
              <a:rPr lang="en-GB" sz="1500" b="1" dirty="0" smtClean="0">
                <a:latin typeface="Calibri" pitchFamily="34" charset="0"/>
                <a:cs typeface="Calibri" pitchFamily="34" charset="0"/>
              </a:rPr>
              <a:t>D2.1 </a:t>
            </a:r>
            <a:r>
              <a:rPr lang="en-GB" sz="1500" b="1" dirty="0">
                <a:latin typeface="Calibri" pitchFamily="34" charset="0"/>
                <a:cs typeface="Calibri" pitchFamily="34" charset="0"/>
              </a:rPr>
              <a:t>- Task 07 –</a:t>
            </a:r>
            <a:r>
              <a:rPr lang="en-GB" sz="1500" dirty="0">
                <a:latin typeface="Calibri" pitchFamily="34" charset="0"/>
                <a:cs typeface="Calibri" pitchFamily="34" charset="0"/>
              </a:rPr>
              <a:t> Create a bar sheets for your animation ensuring you concentrate on how the soundtrack is applied to the </a:t>
            </a:r>
            <a:r>
              <a:rPr lang="en-GB" sz="1500" b="1" dirty="0">
                <a:latin typeface="Calibri" pitchFamily="34" charset="0"/>
                <a:cs typeface="Calibri" pitchFamily="34" charset="0"/>
              </a:rPr>
              <a:t>timings</a:t>
            </a:r>
            <a:r>
              <a:rPr lang="en-GB" sz="1500" dirty="0">
                <a:latin typeface="Calibri" pitchFamily="34" charset="0"/>
                <a:cs typeface="Calibri" pitchFamily="34" charset="0"/>
              </a:rPr>
              <a:t> and </a:t>
            </a:r>
            <a:r>
              <a:rPr lang="en-GB" sz="1500" b="1" dirty="0">
                <a:latin typeface="Calibri" pitchFamily="34" charset="0"/>
                <a:cs typeface="Calibri" pitchFamily="34" charset="0"/>
              </a:rPr>
              <a:t>movement </a:t>
            </a:r>
            <a:r>
              <a:rPr lang="en-GB" sz="1500" dirty="0">
                <a:latin typeface="Calibri" pitchFamily="34" charset="0"/>
                <a:cs typeface="Calibri" pitchFamily="34" charset="0"/>
              </a:rPr>
              <a:t>of the animation.</a:t>
            </a:r>
            <a:endParaRPr lang="en-GB" sz="1500" b="1" dirty="0">
              <a:latin typeface="Calibri" pitchFamily="34" charset="0"/>
              <a:cs typeface="Calibri" pitchFamily="34" charset="0"/>
            </a:endParaRPr>
          </a:p>
          <a:p>
            <a:pPr marL="0" indent="0">
              <a:buNone/>
            </a:pPr>
            <a:r>
              <a:rPr lang="en-GB" sz="1500" b="1" dirty="0" smtClean="0">
                <a:latin typeface="Calibri" pitchFamily="34" charset="0"/>
                <a:cs typeface="Calibri" pitchFamily="34" charset="0"/>
              </a:rPr>
              <a:t>D2.2 </a:t>
            </a:r>
            <a:r>
              <a:rPr lang="en-GB" sz="1500" b="1" dirty="0">
                <a:latin typeface="Calibri" pitchFamily="34" charset="0"/>
                <a:cs typeface="Calibri" pitchFamily="34" charset="0"/>
              </a:rPr>
              <a:t>- Task 08 –</a:t>
            </a:r>
            <a:r>
              <a:rPr lang="en-GB" sz="1500" dirty="0">
                <a:latin typeface="Calibri" pitchFamily="34" charset="0"/>
                <a:cs typeface="Calibri" pitchFamily="34" charset="0"/>
              </a:rPr>
              <a:t> Create a dope sheet for your animation ensuring you concentrate on how combining the scenes with the soundtrack of your animation.</a:t>
            </a:r>
            <a:endParaRPr lang="en-GB" sz="1500" b="1" dirty="0">
              <a:latin typeface="Calibri" pitchFamily="34" charset="0"/>
              <a:cs typeface="Calibri" pitchFamily="34" charset="0"/>
            </a:endParaRPr>
          </a:p>
          <a:p>
            <a:pPr marL="0" indent="0">
              <a:buNone/>
            </a:pPr>
            <a:r>
              <a:rPr lang="en-GB" sz="1500" b="1" dirty="0" smtClean="0">
                <a:latin typeface="Calibri" pitchFamily="34" charset="0"/>
                <a:cs typeface="Calibri" pitchFamily="34" charset="0"/>
              </a:rPr>
              <a:t>D2.3 </a:t>
            </a:r>
            <a:r>
              <a:rPr lang="en-GB" sz="1500" b="1" dirty="0">
                <a:latin typeface="Calibri" pitchFamily="34" charset="0"/>
                <a:cs typeface="Calibri" pitchFamily="34" charset="0"/>
              </a:rPr>
              <a:t>- Task 09 –</a:t>
            </a:r>
            <a:r>
              <a:rPr lang="en-GB" sz="1500" dirty="0">
                <a:latin typeface="Calibri" pitchFamily="34" charset="0"/>
                <a:cs typeface="Calibri" pitchFamily="34" charset="0"/>
              </a:rPr>
              <a:t> Create a Log Sheet for your animation ensuring you concentrate on how combining the scenes with the soundtrack of your animation.</a:t>
            </a:r>
          </a:p>
          <a:p>
            <a:pPr marL="0" indent="0">
              <a:buNone/>
            </a:pPr>
            <a:r>
              <a:rPr lang="en-GB" sz="1500" b="1" dirty="0" smtClean="0">
                <a:latin typeface="Calibri" pitchFamily="34" charset="0"/>
                <a:cs typeface="Calibri" pitchFamily="34" charset="0"/>
              </a:rPr>
              <a:t>P2.4 - </a:t>
            </a:r>
            <a:r>
              <a:rPr lang="en-GB" sz="1500" b="1" dirty="0">
                <a:latin typeface="Calibri" pitchFamily="34" charset="0"/>
                <a:cs typeface="Calibri" pitchFamily="34" charset="0"/>
              </a:rPr>
              <a:t>Task 10</a:t>
            </a:r>
            <a:r>
              <a:rPr lang="en-GB" sz="1500" dirty="0">
                <a:latin typeface="Calibri" pitchFamily="34" charset="0"/>
                <a:cs typeface="Calibri" pitchFamily="34" charset="0"/>
              </a:rPr>
              <a:t> – Define the considerations in terms of frame rate, movement, perspective and soundtrack for final output and the effects on download times with chosen examples.</a:t>
            </a:r>
          </a:p>
          <a:p>
            <a:pPr marL="0" indent="0">
              <a:buNone/>
            </a:pPr>
            <a:r>
              <a:rPr lang="en-GB" sz="1500" b="1" dirty="0">
                <a:latin typeface="Calibri" pitchFamily="34" charset="0"/>
                <a:cs typeface="Calibri" pitchFamily="34" charset="0"/>
              </a:rPr>
              <a:t>D2.3 </a:t>
            </a:r>
            <a:r>
              <a:rPr lang="en-GB" sz="1500" b="1" dirty="0" smtClean="0">
                <a:latin typeface="Calibri" pitchFamily="34" charset="0"/>
                <a:cs typeface="Calibri" pitchFamily="34" charset="0"/>
              </a:rPr>
              <a:t>- </a:t>
            </a:r>
            <a:r>
              <a:rPr lang="en-GB" sz="1500" b="1" dirty="0">
                <a:latin typeface="Calibri" pitchFamily="34" charset="0"/>
                <a:cs typeface="Calibri" pitchFamily="34" charset="0"/>
              </a:rPr>
              <a:t>Task 11 – </a:t>
            </a:r>
            <a:r>
              <a:rPr lang="en-GB" sz="1500" dirty="0">
                <a:latin typeface="Calibri" pitchFamily="34" charset="0"/>
                <a:cs typeface="Calibri" pitchFamily="34" charset="0"/>
              </a:rPr>
              <a:t>Explain your choices on the most appropriate frame rate, movement, perspective and soundtrack decisions, justifying your choices for the animated graphic against the Client and Audience needs.</a:t>
            </a:r>
            <a:endParaRPr lang="en-GB" sz="15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600" smtClean="0"/>
              <a:t>LO2 </a:t>
            </a:r>
            <a:r>
              <a:rPr lang="en-GB" sz="3600" dirty="0" smtClean="0"/>
              <a:t>-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66230873"/>
              </p:ext>
            </p:extLst>
          </p:nvPr>
        </p:nvGraphicFramePr>
        <p:xfrm>
          <a:off x="179512" y="845016"/>
          <a:ext cx="8784976" cy="5608320"/>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1061281">
                <a:tc gridSpan="2">
                  <a:txBody>
                    <a:bodyPr/>
                    <a:lstStyle/>
                    <a:p>
                      <a:r>
                        <a:rPr kumimoji="0" lang="en-GB" sz="1300" u="none" strike="noStrike" kern="1200" baseline="0" dirty="0" smtClean="0">
                          <a:latin typeface="Calibri" pitchFamily="34" charset="0"/>
                          <a:cs typeface="Calibri" pitchFamily="34" charset="0"/>
                        </a:rPr>
                        <a:t>Learning Outcome (LO) </a:t>
                      </a:r>
                    </a:p>
                    <a:p>
                      <a:r>
                        <a:rPr kumimoji="0" lang="en-GB" sz="1300" u="none" strike="noStrike" kern="1200" baseline="0" dirty="0" smtClean="0">
                          <a:latin typeface="Calibri" pitchFamily="34" charset="0"/>
                          <a:cs typeface="Calibri" pitchFamily="34" charset="0"/>
                        </a:rPr>
                        <a:t>The learner will:</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300" u="none" strike="noStrike" kern="1200" baseline="0" dirty="0" smtClean="0">
                          <a:latin typeface="Calibri" pitchFamily="34" charset="0"/>
                          <a:cs typeface="Calibri" pitchFamily="34" charset="0"/>
                        </a:rPr>
                        <a:t>Pass </a:t>
                      </a:r>
                    </a:p>
                    <a:p>
                      <a:r>
                        <a:rPr kumimoji="0" lang="en-GB" sz="1300" u="none" strike="noStrike" kern="1200" baseline="0" dirty="0" smtClean="0">
                          <a:latin typeface="Calibri" pitchFamily="34" charset="0"/>
                          <a:cs typeface="Calibri" pitchFamily="34" charset="0"/>
                        </a:rPr>
                        <a:t>The assessment criteria are the pass requirements for this unit. </a:t>
                      </a:r>
                    </a:p>
                    <a:p>
                      <a:r>
                        <a:rPr kumimoji="0" lang="en-GB" sz="1300" u="none" strike="noStrike" kern="1200" baseline="0" dirty="0" smtClean="0">
                          <a:latin typeface="Calibri" pitchFamily="34" charset="0"/>
                          <a:cs typeface="Calibri" pitchFamily="34" charset="0"/>
                        </a:rPr>
                        <a:t>The learner can: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300" u="none" strike="noStrike" kern="1200" baseline="0" dirty="0" smtClean="0">
                          <a:latin typeface="Calibri" pitchFamily="34" charset="0"/>
                          <a:cs typeface="Calibri" pitchFamily="34" charset="0"/>
                        </a:rPr>
                        <a:t>Merit </a:t>
                      </a:r>
                    </a:p>
                    <a:p>
                      <a:r>
                        <a:rPr kumimoji="0" lang="en-GB" sz="13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300" u="none" strike="noStrike" kern="1200" baseline="0" dirty="0" smtClean="0">
                          <a:latin typeface="Calibri" pitchFamily="34" charset="0"/>
                          <a:cs typeface="Calibri" pitchFamily="34" charset="0"/>
                        </a:rPr>
                        <a:t>Distinction </a:t>
                      </a:r>
                    </a:p>
                    <a:p>
                      <a:r>
                        <a:rPr kumimoji="0" lang="en-GB" sz="13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r>
              <a:tr h="890459">
                <a:tc>
                  <a:txBody>
                    <a:bodyPr/>
                    <a:lstStyle/>
                    <a:p>
                      <a:r>
                        <a:rPr lang="en-GB" sz="1300" smtClean="0">
                          <a:latin typeface="Calibri" pitchFamily="34" charset="0"/>
                          <a:cs typeface="Calibri" pitchFamily="34" charset="0"/>
                        </a:rPr>
                        <a:t>1</a:t>
                      </a:r>
                      <a:endParaRPr lang="en-GB" sz="1300" dirty="0">
                        <a:latin typeface="Calibri" pitchFamily="34" charset="0"/>
                        <a:cs typeface="Calibri" pitchFamily="34" charset="0"/>
                      </a:endParaRPr>
                    </a:p>
                  </a:txBody>
                  <a:tcPr/>
                </a:tc>
                <a:tc>
                  <a:txBody>
                    <a:bodyPr/>
                    <a:lstStyle/>
                    <a:p>
                      <a:endParaRPr kumimoji="0" lang="en-GB" sz="1300" b="0" i="0" u="none" strike="noStrike" kern="1200" baseline="0" dirty="0" smtClean="0">
                        <a:solidFill>
                          <a:schemeClr val="dk1"/>
                        </a:solidFill>
                        <a:latin typeface="Calibri" pitchFamily="34" charset="0"/>
                        <a:ea typeface="+mn-ea"/>
                        <a:cs typeface="Calibri" pitchFamily="34" charset="0"/>
                      </a:endParaRPr>
                    </a:p>
                    <a:p>
                      <a:r>
                        <a:rPr kumimoji="0" lang="en-GB" sz="1300" b="0" i="0" u="none" strike="noStrike" kern="1200" baseline="0" dirty="0" smtClean="0">
                          <a:solidFill>
                            <a:schemeClr val="dk1"/>
                          </a:solidFill>
                          <a:latin typeface="Calibri" pitchFamily="34" charset="0"/>
                          <a:ea typeface="+mn-ea"/>
                          <a:cs typeface="Calibri" pitchFamily="34" charset="0"/>
                        </a:rPr>
                        <a:t>Understand the techniques and development of 2D animation </a:t>
                      </a:r>
                    </a:p>
                  </a:txBody>
                  <a:tcPr/>
                </a:tc>
                <a:tc>
                  <a:txBody>
                    <a:bodyPr/>
                    <a:lstStyle/>
                    <a:p>
                      <a:r>
                        <a:rPr lang="en-GB" sz="1300" smtClean="0">
                          <a:latin typeface="Calibri" pitchFamily="34" charset="0"/>
                          <a:cs typeface="Calibri" pitchFamily="34" charset="0"/>
                        </a:rPr>
                        <a:t>P1</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Summarise accurately the techniques and development of 2D animation with some appropriate use of subject terminology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M1 - Identify how specialist techniques have impacted on approaches used in animation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D1 - Compare the different specialist techniques used by key animators when creating characters </a:t>
                      </a:r>
                    </a:p>
                  </a:txBody>
                  <a:tcPr/>
                </a:tc>
              </a:tr>
              <a:tr h="843488">
                <a:tc>
                  <a:txBody>
                    <a:bodyPr/>
                    <a:lstStyle/>
                    <a:p>
                      <a:r>
                        <a:rPr lang="en-GB" sz="1300" smtClean="0">
                          <a:latin typeface="Calibri" pitchFamily="34" charset="0"/>
                          <a:cs typeface="Calibri" pitchFamily="34" charset="0"/>
                        </a:rPr>
                        <a:t>2</a:t>
                      </a:r>
                      <a:endParaRPr lang="en-GB" sz="1300" dirty="0">
                        <a:latin typeface="Calibri" pitchFamily="34" charset="0"/>
                        <a:cs typeface="Calibri"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devise a 2D animation with soundtrack </a:t>
                      </a:r>
                    </a:p>
                  </a:txBody>
                  <a:tcPr>
                    <a:solidFill>
                      <a:srgbClr val="FFC000"/>
                    </a:solidFill>
                  </a:tcPr>
                </a:tc>
                <a:tc>
                  <a:txBody>
                    <a:bodyPr/>
                    <a:lstStyle/>
                    <a:p>
                      <a:r>
                        <a:rPr lang="en-GB" sz="1300" dirty="0" smtClean="0">
                          <a:latin typeface="Calibri" pitchFamily="34" charset="0"/>
                          <a:cs typeface="Calibri" pitchFamily="34" charset="0"/>
                        </a:rPr>
                        <a:t>P2</a:t>
                      </a:r>
                      <a:endParaRPr lang="en-GB" sz="1300" b="1" dirty="0">
                        <a:latin typeface="Calibri" pitchFamily="34" charset="0"/>
                        <a:cs typeface="Calibri"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Generate outline ideas for a 2D animation with soundtrack working within appropriate conventions and with some assistance </a:t>
                      </a: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M2 - Create annotated storyboarding ideas for a 2D animation with soundtrack </a:t>
                      </a: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D2 - Create additional planning documentation for a 2D animation with soundtrack </a:t>
                      </a:r>
                      <a:r>
                        <a:rPr kumimoji="0" lang="en-GB" sz="1300" u="none" strike="noStrike" kern="1200" baseline="0" dirty="0" smtClean="0">
                          <a:latin typeface="Calibri" pitchFamily="34" charset="0"/>
                          <a:cs typeface="Calibri" pitchFamily="34" charset="0"/>
                        </a:rPr>
                        <a:t>	</a:t>
                      </a:r>
                    </a:p>
                    <a:p>
                      <a:endParaRPr kumimoji="0" lang="en-GB" sz="130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648072">
                <a:tc>
                  <a:txBody>
                    <a:bodyPr/>
                    <a:lstStyle/>
                    <a:p>
                      <a:r>
                        <a:rPr lang="en-GB" sz="1300" dirty="0" smtClean="0">
                          <a:latin typeface="Calibri" pitchFamily="34" charset="0"/>
                          <a:cs typeface="Calibri" pitchFamily="34" charset="0"/>
                        </a:rPr>
                        <a:t>3</a:t>
                      </a:r>
                      <a:endParaRPr lang="en-GB" sz="1300"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produce a 2D animation with soundtrack </a:t>
                      </a:r>
                    </a:p>
                  </a:txBody>
                  <a:tcPr/>
                </a:tc>
                <a:tc>
                  <a:txBody>
                    <a:bodyPr/>
                    <a:lstStyle/>
                    <a:p>
                      <a:r>
                        <a:rPr lang="en-GB" sz="1300" dirty="0" smtClean="0">
                          <a:latin typeface="Calibri" pitchFamily="34" charset="0"/>
                          <a:cs typeface="Calibri" pitchFamily="34" charset="0"/>
                        </a:rPr>
                        <a:t>P3</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Produce a 2D animation with soundtrack with some assistance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M3 - Use advanced software functions to enhance 2D animation with a soundtrack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D3 - Justify how the use of enhanced functionalities has improved the animation </a:t>
                      </a:r>
                    </a:p>
                  </a:txBody>
                  <a:tcPr/>
                </a:tc>
              </a:tr>
              <a:tr h="648072">
                <a:tc>
                  <a:txBody>
                    <a:bodyPr/>
                    <a:lstStyle/>
                    <a:p>
                      <a:r>
                        <a:rPr lang="en-GB" sz="1300" dirty="0" smtClean="0">
                          <a:latin typeface="Calibri" pitchFamily="34" charset="0"/>
                          <a:cs typeface="Calibri" pitchFamily="34" charset="0"/>
                        </a:rPr>
                        <a:t>4</a:t>
                      </a:r>
                      <a:endParaRPr lang="en-GB" sz="1300"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evaluate audience responses to own 2D animation work </a:t>
                      </a:r>
                    </a:p>
                  </a:txBody>
                  <a:tcPr/>
                </a:tc>
                <a:tc>
                  <a:txBody>
                    <a:bodyPr/>
                    <a:lstStyle/>
                    <a:p>
                      <a:r>
                        <a:rPr lang="en-GB" sz="1300" b="1" dirty="0" smtClean="0">
                          <a:latin typeface="Calibri" pitchFamily="34" charset="0"/>
                          <a:cs typeface="Calibri" pitchFamily="34" charset="0"/>
                        </a:rPr>
                        <a:t>P4</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Comment on audience responses to own 2D work with some appropriate use of subject terminology </a:t>
                      </a:r>
                    </a:p>
                  </a:txBody>
                  <a:tcPr/>
                </a:tc>
                <a:tc>
                  <a:txBody>
                    <a:bodyPr/>
                    <a:lstStyle/>
                    <a:p>
                      <a:endParaRPr kumimoji="0" lang="en-GB" sz="1300" b="0" i="0" u="none" strike="noStrike" kern="1200" baseline="0" dirty="0" smtClean="0">
                        <a:solidFill>
                          <a:schemeClr val="dk1"/>
                        </a:solidFill>
                        <a:latin typeface="Calibri" pitchFamily="34" charset="0"/>
                        <a:ea typeface="+mn-ea"/>
                        <a:cs typeface="Calibri" pitchFamily="34" charset="0"/>
                      </a:endParaRPr>
                    </a:p>
                    <a:p>
                      <a:r>
                        <a:rPr kumimoji="0" lang="en-GB" sz="1300" b="0" i="0" u="none" strike="noStrike" kern="1200" baseline="0" dirty="0" smtClean="0">
                          <a:solidFill>
                            <a:schemeClr val="dk1"/>
                          </a:solidFill>
                          <a:latin typeface="Calibri" pitchFamily="34" charset="0"/>
                          <a:ea typeface="+mn-ea"/>
                          <a:cs typeface="Calibri" pitchFamily="34" charset="0"/>
                        </a:rPr>
                        <a:t>M4 -Identify improvements to a 2D animation with soundtrack in response to audience feedback </a:t>
                      </a:r>
                    </a:p>
                  </a:txBody>
                  <a:tcPr/>
                </a:tc>
                <a:tc>
                  <a:txBody>
                    <a:bodyPr/>
                    <a:lstStyle/>
                    <a:p>
                      <a:endParaRPr kumimoji="0" lang="en-GB" sz="1300" b="0" i="0" u="none" strike="noStrike" kern="1200" baseline="0" dirty="0" smtClean="0">
                        <a:solidFill>
                          <a:schemeClr val="dk1"/>
                        </a:solidFill>
                        <a:latin typeface="Calibri" pitchFamily="34" charset="0"/>
                        <a:ea typeface="+mn-ea"/>
                        <a:cs typeface="Calibri" pitchFamily="34" charset="0"/>
                      </a:endParaRP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LO2 -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4287" indent="0">
              <a:buNone/>
            </a:pPr>
            <a:r>
              <a:rPr lang="en-GB" sz="2000" b="1" dirty="0">
                <a:latin typeface="Calibri" pitchFamily="34" charset="0"/>
                <a:cs typeface="Calibri" pitchFamily="34" charset="0"/>
              </a:rPr>
              <a:t>Assessment Criteria </a:t>
            </a:r>
            <a:r>
              <a:rPr lang="en-GB" sz="2000" b="1" dirty="0" smtClean="0">
                <a:latin typeface="Calibri" pitchFamily="34" charset="0"/>
                <a:cs typeface="Calibri" pitchFamily="34" charset="0"/>
              </a:rPr>
              <a:t>P2</a:t>
            </a:r>
            <a:endParaRPr lang="en-GB" sz="2000" dirty="0">
              <a:latin typeface="Calibri" pitchFamily="34" charset="0"/>
              <a:cs typeface="Calibri" pitchFamily="34" charset="0"/>
            </a:endParaRPr>
          </a:p>
          <a:p>
            <a:pPr marL="269875"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must generate outline ideas for a 2D animation with soundtrack which should be a minimum of 45 seconds in length and may be used to support the creation of an animation in P3. This should take the form of a storyboard (this can be either hand drawn or composed on a computer). </a:t>
            </a:r>
            <a:endParaRPr lang="en-GB" sz="2000" dirty="0" smtClean="0">
              <a:latin typeface="Calibri" pitchFamily="34" charset="0"/>
              <a:cs typeface="Calibri" pitchFamily="34" charset="0"/>
            </a:endParaRPr>
          </a:p>
          <a:p>
            <a:pPr marL="109728" indent="0">
              <a:buNone/>
            </a:pPr>
            <a:r>
              <a:rPr lang="en-GB" sz="2000" b="1" dirty="0" smtClean="0">
                <a:latin typeface="Calibri" pitchFamily="34" charset="0"/>
                <a:cs typeface="Calibri" pitchFamily="34" charset="0"/>
              </a:rPr>
              <a:t>Assessment </a:t>
            </a:r>
            <a:r>
              <a:rPr lang="en-GB" sz="2000" b="1" dirty="0">
                <a:latin typeface="Calibri" pitchFamily="34" charset="0"/>
                <a:cs typeface="Calibri" pitchFamily="34" charset="0"/>
              </a:rPr>
              <a:t>Criteria </a:t>
            </a:r>
            <a:r>
              <a:rPr lang="en-GB" sz="2000" b="1" dirty="0" smtClean="0">
                <a:latin typeface="Calibri" pitchFamily="34" charset="0"/>
                <a:cs typeface="Calibri" pitchFamily="34" charset="0"/>
              </a:rPr>
              <a:t>M2</a:t>
            </a:r>
            <a:endParaRPr lang="en-GB" sz="2000" dirty="0">
              <a:latin typeface="Calibri" pitchFamily="34" charset="0"/>
              <a:cs typeface="Calibri" pitchFamily="34" charset="0"/>
            </a:endParaRPr>
          </a:p>
          <a:p>
            <a:pPr marL="269875" indent="-255588"/>
            <a:r>
              <a:rPr lang="en-GB" sz="2000" dirty="0" smtClean="0">
                <a:latin typeface="Calibri" pitchFamily="34" charset="0"/>
                <a:cs typeface="Calibri" pitchFamily="34" charset="0"/>
              </a:rPr>
              <a:t>The </a:t>
            </a:r>
            <a:r>
              <a:rPr lang="en-GB" sz="2000" dirty="0">
                <a:latin typeface="Calibri" pitchFamily="34" charset="0"/>
                <a:cs typeface="Calibri" pitchFamily="34" charset="0"/>
              </a:rPr>
              <a:t>storyboard from P2 should be extended to include detailed annotations with no assistance and include sufficient detail that it could be followed by someone other than the learner to create the animation with soundtrack. They should discuss possible assets, intended audience including gender, genre, age, content, techniques to be used, and format. </a:t>
            </a:r>
            <a:endParaRPr lang="en-GB" sz="2000" dirty="0" smtClean="0">
              <a:latin typeface="Calibri" pitchFamily="34" charset="0"/>
              <a:cs typeface="Calibri" pitchFamily="34" charset="0"/>
            </a:endParaRPr>
          </a:p>
          <a:p>
            <a:pPr marL="109728" indent="0">
              <a:buNone/>
            </a:pPr>
            <a:r>
              <a:rPr lang="en-GB" sz="2000" b="1" dirty="0" smtClean="0">
                <a:latin typeface="Calibri" pitchFamily="34" charset="0"/>
                <a:cs typeface="Calibri" pitchFamily="34" charset="0"/>
              </a:rPr>
              <a:t>Assessment </a:t>
            </a:r>
            <a:r>
              <a:rPr lang="en-GB" sz="2000" b="1" dirty="0">
                <a:latin typeface="Calibri" pitchFamily="34" charset="0"/>
                <a:cs typeface="Calibri" pitchFamily="34" charset="0"/>
              </a:rPr>
              <a:t>Criteria </a:t>
            </a:r>
            <a:r>
              <a:rPr lang="en-GB" sz="2000" b="1" dirty="0" smtClean="0">
                <a:latin typeface="Calibri" pitchFamily="34" charset="0"/>
                <a:cs typeface="Calibri" pitchFamily="34" charset="0"/>
              </a:rPr>
              <a:t>D2</a:t>
            </a:r>
            <a:endParaRPr lang="en-GB" sz="2000" dirty="0">
              <a:latin typeface="Calibri" pitchFamily="34" charset="0"/>
              <a:cs typeface="Calibri" pitchFamily="34" charset="0"/>
            </a:endParaRPr>
          </a:p>
          <a:p>
            <a:pPr marL="269875"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should create at least one additional planning document to support their annotated storyboard which could be evidenced in the form of a bar sheet, dope sheet or log sheet. </a:t>
            </a: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Assessment Criteria P2, M2 and D2</a:t>
            </a:r>
            <a:endParaRPr lang="en-GB" sz="3200" dirty="0"/>
          </a:p>
        </p:txBody>
      </p:sp>
    </p:spTree>
    <p:extLst>
      <p:ext uri="{BB962C8B-B14F-4D97-AF65-F5344CB8AC3E}">
        <p14:creationId xmlns:p14="http://schemas.microsoft.com/office/powerpoint/2010/main" val="38014299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55588" indent="-255588"/>
            <a:r>
              <a:rPr lang="en-GB" sz="1900" dirty="0" smtClean="0">
                <a:latin typeface="Calibri" pitchFamily="34" charset="0"/>
                <a:cs typeface="Calibri" pitchFamily="34" charset="0"/>
              </a:rPr>
              <a:t>Learners </a:t>
            </a:r>
            <a:r>
              <a:rPr lang="en-GB" sz="1900" dirty="0">
                <a:latin typeface="Calibri" pitchFamily="34" charset="0"/>
                <a:cs typeface="Calibri" pitchFamily="34" charset="0"/>
              </a:rPr>
              <a:t>must be taught about different planning methodologies including how to construct a storyboard, bar sheet (showing the relation between the on-screen action, the dialogue, and the music used), dope sheet (to give instruction on how the camera should shoot the animation), log sheet (details the running time and what should happen during that particular sequence) and what should be included in these. Group exercises to develop outline planning documentation which can then be discussed by the group widens the scope of considerations. </a:t>
            </a:r>
          </a:p>
          <a:p>
            <a:pPr marL="255588" indent="-255588"/>
            <a:r>
              <a:rPr lang="en-GB" sz="1900" dirty="0">
                <a:latin typeface="Calibri" pitchFamily="34" charset="0"/>
                <a:cs typeface="Calibri" pitchFamily="34" charset="0"/>
              </a:rPr>
              <a:t>It may be possible to get examples of professional storyboards (these are often in extras on DVD’s and though not web animation may give some indication of workings). Learners should be taught the possible formats that are available to them so that they can make informed decisions on the type of animation that will be produced. </a:t>
            </a:r>
          </a:p>
          <a:p>
            <a:pPr marL="255588" indent="-255588"/>
            <a:r>
              <a:rPr lang="en-GB" sz="1900" dirty="0">
                <a:latin typeface="Calibri" pitchFamily="34" charset="0"/>
                <a:cs typeface="Calibri" pitchFamily="34" charset="0"/>
              </a:rPr>
              <a:t>Learners should be given scenarios and client briefs to enable them to create the storyboard with ideas and the inclusion of sounds. They should then review this documentation with others within the group, exchanging work to be checked against different brief to improve the quality of their storyboards before extending their planning documentation into bar sheets, dope sheets and log sheets. </a:t>
            </a:r>
          </a:p>
        </p:txBody>
      </p:sp>
      <p:sp>
        <p:nvSpPr>
          <p:cNvPr id="3" name="Title 2"/>
          <p:cNvSpPr>
            <a:spLocks noGrp="1"/>
          </p:cNvSpPr>
          <p:nvPr>
            <p:ph type="title"/>
          </p:nvPr>
        </p:nvSpPr>
        <p:spPr>
          <a:xfrm>
            <a:off x="230832" y="116632"/>
            <a:ext cx="8733656" cy="504056"/>
          </a:xfrm>
        </p:spPr>
        <p:txBody>
          <a:bodyPr>
            <a:noAutofit/>
          </a:bodyPr>
          <a:lstStyle/>
          <a:p>
            <a:r>
              <a:rPr lang="en-GB" sz="2200" dirty="0" smtClean="0"/>
              <a:t>LO2 </a:t>
            </a:r>
            <a:r>
              <a:rPr lang="en-GB" sz="2200" dirty="0"/>
              <a:t>- </a:t>
            </a:r>
            <a:r>
              <a:rPr lang="en-GB" sz="2200" dirty="0" smtClean="0"/>
              <a:t>Devising </a:t>
            </a:r>
            <a:r>
              <a:rPr lang="en-GB" sz="2200" dirty="0"/>
              <a:t>a 2D animation with </a:t>
            </a:r>
            <a:r>
              <a:rPr lang="en-GB" sz="2200" dirty="0" smtClean="0"/>
              <a:t>soundtrack </a:t>
            </a:r>
            <a:r>
              <a:rPr lang="en-GB" sz="2200" dirty="0" smtClean="0"/>
              <a:t>- </a:t>
            </a:r>
            <a:r>
              <a:rPr lang="en-GB" sz="2200" dirty="0" smtClean="0"/>
              <a:t>Scenario</a:t>
            </a:r>
            <a:endParaRPr lang="en-GB" sz="2200" dirty="0"/>
          </a:p>
        </p:txBody>
      </p:sp>
    </p:spTree>
    <p:extLst>
      <p:ext uri="{BB962C8B-B14F-4D97-AF65-F5344CB8AC3E}">
        <p14:creationId xmlns:p14="http://schemas.microsoft.com/office/powerpoint/2010/main" val="1483759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648072"/>
          </a:xfrm>
        </p:spPr>
        <p:txBody>
          <a:bodyPr>
            <a:noAutofit/>
          </a:bodyPr>
          <a:lstStyle/>
          <a:p>
            <a:r>
              <a:rPr lang="en-GB" sz="2100" dirty="0" smtClean="0"/>
              <a:t>P2.1 – Devising a 2D animation with soundtrack  - Types of 2D</a:t>
            </a:r>
            <a:endParaRPr lang="en-GB" sz="2100" dirty="0"/>
          </a:p>
        </p:txBody>
      </p:sp>
      <p:sp>
        <p:nvSpPr>
          <p:cNvPr id="6" name="Content Placeholder 5"/>
          <p:cNvSpPr>
            <a:spLocks noGrp="1"/>
          </p:cNvSpPr>
          <p:nvPr>
            <p:ph idx="1"/>
          </p:nvPr>
        </p:nvSpPr>
        <p:spPr>
          <a:xfrm>
            <a:off x="179512" y="692696"/>
            <a:ext cx="7344816" cy="5616624"/>
          </a:xfrm>
        </p:spPr>
        <p:txBody>
          <a:bodyPr>
            <a:noAutofit/>
          </a:bodyPr>
          <a:lstStyle/>
          <a:p>
            <a:pPr marL="271463" indent="-255588"/>
            <a:r>
              <a:rPr lang="en-GB" sz="2000" dirty="0" smtClean="0">
                <a:latin typeface="Calibri" pitchFamily="34" charset="0"/>
                <a:cs typeface="Calibri" pitchFamily="34" charset="0"/>
              </a:rPr>
              <a:t>There are different types </a:t>
            </a:r>
            <a:r>
              <a:rPr lang="en-GB" sz="2000" dirty="0">
                <a:latin typeface="Calibri" pitchFamily="34" charset="0"/>
                <a:cs typeface="Calibri" pitchFamily="34" charset="0"/>
              </a:rPr>
              <a:t>of 2D animation </a:t>
            </a:r>
            <a:r>
              <a:rPr lang="en-GB" sz="2000" dirty="0" smtClean="0">
                <a:latin typeface="Calibri" pitchFamily="34" charset="0"/>
                <a:cs typeface="Calibri" pitchFamily="34" charset="0"/>
              </a:rPr>
              <a:t> you can use for this project and are not limited to making the animation using a computer.</a:t>
            </a:r>
          </a:p>
          <a:p>
            <a:pPr marL="271463" indent="-255588"/>
            <a:r>
              <a:rPr lang="en-GB" sz="2000" b="1" dirty="0" smtClean="0">
                <a:latin typeface="Calibri" pitchFamily="34" charset="0"/>
                <a:cs typeface="Calibri" pitchFamily="34" charset="0"/>
              </a:rPr>
              <a:t>Time lapse</a:t>
            </a:r>
            <a:r>
              <a:rPr lang="en-GB" sz="2000" dirty="0" smtClean="0">
                <a:latin typeface="Calibri" pitchFamily="34" charset="0"/>
                <a:cs typeface="Calibri" pitchFamily="34" charset="0"/>
              </a:rPr>
              <a:t> – This involves telling a story by producing photographs of an object or series of objects moving or growing over a period of time. For this you would need a time lapse video camera placed in a single spot to maintain the effect of time-moving. Advertisements often use this technique, the sun rising and falling, life flowing around a person standing still eating a burger etc., though there is a computer generated method for doing this.</a:t>
            </a:r>
          </a:p>
          <a:p>
            <a:pPr marL="271463" indent="-255588"/>
            <a:r>
              <a:rPr lang="en-GB" sz="2000" b="1" dirty="0" smtClean="0">
                <a:latin typeface="Calibri" pitchFamily="34" charset="0"/>
                <a:cs typeface="Calibri" pitchFamily="34" charset="0"/>
              </a:rPr>
              <a:t>C</a:t>
            </a:r>
            <a:r>
              <a:rPr lang="en-GB" sz="2000" b="1" dirty="0" smtClean="0">
                <a:latin typeface="Calibri" pitchFamily="34" charset="0"/>
                <a:cs typeface="Calibri" pitchFamily="34" charset="0"/>
              </a:rPr>
              <a:t>ut-out</a:t>
            </a:r>
            <a:r>
              <a:rPr lang="en-GB" sz="2000" dirty="0" smtClean="0">
                <a:latin typeface="Calibri" pitchFamily="34" charset="0"/>
                <a:cs typeface="Calibri" pitchFamily="34" charset="0"/>
              </a:rPr>
              <a:t> – 1970’s and 80’s television first started this method but now the art comes down to South Park styled animations. On a flat surface the characters are moved in sequence to the action or soundtrack, photographed and then the mouths are added later. The success of South Park has regenerated interest in this form of animation, digital scenes are recorded to speed up creation but generally it is still down to Cut-Out animation.</a:t>
            </a:r>
          </a:p>
        </p:txBody>
      </p:sp>
    </p:spTree>
    <p:extLst>
      <p:ext uri="{BB962C8B-B14F-4D97-AF65-F5344CB8AC3E}">
        <p14:creationId xmlns:p14="http://schemas.microsoft.com/office/powerpoint/2010/main" val="38537551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648072"/>
          </a:xfrm>
        </p:spPr>
        <p:txBody>
          <a:bodyPr>
            <a:noAutofit/>
          </a:bodyPr>
          <a:lstStyle/>
          <a:p>
            <a:r>
              <a:rPr lang="en-GB" sz="2100" dirty="0" smtClean="0"/>
              <a:t>P2.1 – Devising a 2D animation with soundtrack  - Types of 2D</a:t>
            </a:r>
            <a:endParaRPr lang="en-GB" sz="2100" dirty="0"/>
          </a:p>
        </p:txBody>
      </p:sp>
      <p:sp>
        <p:nvSpPr>
          <p:cNvPr id="6" name="Content Placeholder 5"/>
          <p:cNvSpPr>
            <a:spLocks noGrp="1"/>
          </p:cNvSpPr>
          <p:nvPr>
            <p:ph idx="1"/>
          </p:nvPr>
        </p:nvSpPr>
        <p:spPr>
          <a:xfrm>
            <a:off x="179512" y="764705"/>
            <a:ext cx="7704856" cy="5616624"/>
          </a:xfrm>
        </p:spPr>
        <p:txBody>
          <a:bodyPr>
            <a:noAutofit/>
          </a:bodyPr>
          <a:lstStyle/>
          <a:p>
            <a:pPr marL="271463" indent="-255588"/>
            <a:r>
              <a:rPr lang="en-GB" sz="1880" b="1" dirty="0" smtClean="0">
                <a:latin typeface="Calibri" pitchFamily="34" charset="0"/>
                <a:cs typeface="Calibri" pitchFamily="34" charset="0"/>
              </a:rPr>
              <a:t>Stop </a:t>
            </a:r>
            <a:r>
              <a:rPr lang="en-GB" sz="1880" b="1" dirty="0">
                <a:latin typeface="Calibri" pitchFamily="34" charset="0"/>
                <a:cs typeface="Calibri" pitchFamily="34" charset="0"/>
              </a:rPr>
              <a:t>motion </a:t>
            </a:r>
            <a:r>
              <a:rPr lang="en-GB" sz="1880" dirty="0">
                <a:latin typeface="Calibri" pitchFamily="34" charset="0"/>
                <a:cs typeface="Calibri" pitchFamily="34" charset="0"/>
              </a:rPr>
              <a:t>- This can be model based, Lego, Claymation or objects, as long as it tells a story. You will have to shoot 16FPS or more to make it realistic or believable. This form was used by Ray </a:t>
            </a:r>
            <a:r>
              <a:rPr lang="en-GB" sz="1880" dirty="0" err="1">
                <a:latin typeface="Calibri" pitchFamily="34" charset="0"/>
                <a:cs typeface="Calibri" pitchFamily="34" charset="0"/>
              </a:rPr>
              <a:t>Harryhausen</a:t>
            </a:r>
            <a:r>
              <a:rPr lang="en-GB" sz="1880" dirty="0">
                <a:latin typeface="Calibri" pitchFamily="34" charset="0"/>
                <a:cs typeface="Calibri" pitchFamily="34" charset="0"/>
              </a:rPr>
              <a:t> for the Dinosaurs and Skeletons. </a:t>
            </a:r>
            <a:r>
              <a:rPr lang="en-GB" sz="1880" dirty="0" smtClean="0">
                <a:latin typeface="Calibri" pitchFamily="34" charset="0"/>
                <a:cs typeface="Calibri" pitchFamily="34" charset="0"/>
              </a:rPr>
              <a:t>This is an art form, as long as the camera is kept still or pans in single frame movements with the characters then the system can work well. Look at the different between the British Gas ads and Pirates, certain movements can be hurried like sudden smiles. Once created the ability to zoom in and out still stays a possibility with high resolution cameras.</a:t>
            </a:r>
            <a:endParaRPr lang="en-GB" sz="1880" dirty="0">
              <a:latin typeface="Calibri" pitchFamily="34" charset="0"/>
              <a:cs typeface="Calibri" pitchFamily="34" charset="0"/>
            </a:endParaRPr>
          </a:p>
          <a:p>
            <a:pPr marL="271463" indent="-255588"/>
            <a:r>
              <a:rPr lang="en-GB" sz="1880" b="1" dirty="0" smtClean="0">
                <a:latin typeface="Calibri" pitchFamily="34" charset="0"/>
                <a:cs typeface="Calibri" pitchFamily="34" charset="0"/>
              </a:rPr>
              <a:t>CGI</a:t>
            </a:r>
            <a:r>
              <a:rPr lang="en-GB" sz="1880" dirty="0" smtClean="0">
                <a:latin typeface="Calibri" pitchFamily="34" charset="0"/>
                <a:cs typeface="Calibri" pitchFamily="34" charset="0"/>
              </a:rPr>
              <a:t> – This can be from the simple forms within Flash or Fireworks with States or more complex animations using Maya Rigging, C4D and After Effects. With the exception of Fireworks, these programs work with multiple timelines and layers. There are multiple methods of CGI that can be used, explained in LO1, 2D, 3d, Tweening, Onion skinning etc. The benefit of these is the ability to edit the files after creation, adding effects, extending timelines, adding soundtracks directly rather than third party.</a:t>
            </a:r>
          </a:p>
          <a:p>
            <a:pPr marL="15875" indent="0">
              <a:buNone/>
            </a:pPr>
            <a:r>
              <a:rPr lang="en-GB" sz="1880" b="1" dirty="0" smtClean="0">
                <a:latin typeface="Calibri" pitchFamily="34" charset="0"/>
                <a:cs typeface="Calibri" pitchFamily="34" charset="0"/>
              </a:rPr>
              <a:t>P2.1 – Task 01 – </a:t>
            </a:r>
            <a:r>
              <a:rPr lang="en-GB" sz="1880" dirty="0" smtClean="0">
                <a:latin typeface="Calibri" pitchFamily="34" charset="0"/>
                <a:cs typeface="Calibri" pitchFamily="34" charset="0"/>
              </a:rPr>
              <a:t>Explain the different animation types and explain your selected choice type with valid reasons linked to content and target audience.</a:t>
            </a:r>
            <a:endParaRPr lang="en-GB" sz="1880" dirty="0">
              <a:latin typeface="Calibri" pitchFamily="34" charset="0"/>
              <a:cs typeface="Calibri" pitchFamily="34" charset="0"/>
            </a:endParaRPr>
          </a:p>
        </p:txBody>
      </p:sp>
    </p:spTree>
    <p:extLst>
      <p:ext uri="{BB962C8B-B14F-4D97-AF65-F5344CB8AC3E}">
        <p14:creationId xmlns:p14="http://schemas.microsoft.com/office/powerpoint/2010/main" val="5865067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79512" y="764705"/>
            <a:ext cx="8712968" cy="5616624"/>
          </a:xfrm>
        </p:spPr>
        <p:txBody>
          <a:bodyPr>
            <a:normAutofit/>
          </a:bodyPr>
          <a:lstStyle/>
          <a:p>
            <a:r>
              <a:rPr lang="en-GB" sz="1800" dirty="0" smtClean="0">
                <a:latin typeface="Calibri" pitchFamily="34" charset="0"/>
                <a:cs typeface="Calibri" pitchFamily="34" charset="0"/>
              </a:rPr>
              <a:t>For your animation you need to be clear of a lot of things before you start. Planning makes a good animation, that simple and to begin the panning you need a clear idea of the who, what and where principles. This is the Scope, the brief you will work to, that will help you and limit you.</a:t>
            </a:r>
          </a:p>
          <a:p>
            <a:pPr marL="365760" lvl="1" indent="-256032">
              <a:spcBef>
                <a:spcPts val="400"/>
              </a:spcBef>
              <a:buSzPct val="68000"/>
              <a:buFont typeface="Wingdings 3"/>
              <a:buChar char=""/>
            </a:pPr>
            <a:r>
              <a:rPr lang="en-GB" sz="1800" b="1" dirty="0" smtClean="0">
                <a:latin typeface="Calibri" pitchFamily="34" charset="0"/>
                <a:cs typeface="Calibri" pitchFamily="34" charset="0"/>
              </a:rPr>
              <a:t>Purpose</a:t>
            </a:r>
            <a:r>
              <a:rPr lang="en-GB" sz="1800" dirty="0" smtClean="0">
                <a:latin typeface="Calibri" pitchFamily="34" charset="0"/>
                <a:cs typeface="Calibri" pitchFamily="34" charset="0"/>
              </a:rPr>
              <a:t> - </a:t>
            </a:r>
            <a:r>
              <a:rPr lang="en-GB" sz="1800" dirty="0">
                <a:latin typeface="Calibri" pitchFamily="34" charset="0"/>
                <a:cs typeface="Calibri" pitchFamily="34" charset="0"/>
              </a:rPr>
              <a:t>Explain why the </a:t>
            </a:r>
            <a:r>
              <a:rPr lang="en-GB" sz="1800" dirty="0" smtClean="0">
                <a:latin typeface="Calibri" pitchFamily="34" charset="0"/>
                <a:cs typeface="Calibri" pitchFamily="34" charset="0"/>
              </a:rPr>
              <a:t>web animation production </a:t>
            </a:r>
            <a:r>
              <a:rPr lang="en-GB" sz="1800" dirty="0">
                <a:latin typeface="Calibri" pitchFamily="34" charset="0"/>
                <a:cs typeface="Calibri" pitchFamily="34" charset="0"/>
              </a:rPr>
              <a:t>is being </a:t>
            </a:r>
            <a:r>
              <a:rPr lang="en-GB" sz="1800" dirty="0" smtClean="0">
                <a:latin typeface="Calibri" pitchFamily="34" charset="0"/>
                <a:cs typeface="Calibri" pitchFamily="34" charset="0"/>
              </a:rPr>
              <a:t>created. What is the message? What </a:t>
            </a:r>
            <a:r>
              <a:rPr lang="en-GB" sz="1800" dirty="0">
                <a:latin typeface="Calibri" pitchFamily="34" charset="0"/>
                <a:cs typeface="Calibri" pitchFamily="34" charset="0"/>
              </a:rPr>
              <a:t>subject it </a:t>
            </a:r>
            <a:r>
              <a:rPr lang="en-GB" sz="1800" dirty="0" smtClean="0">
                <a:latin typeface="Calibri" pitchFamily="34" charset="0"/>
                <a:cs typeface="Calibri" pitchFamily="34" charset="0"/>
              </a:rPr>
              <a:t>cover? How </a:t>
            </a:r>
            <a:r>
              <a:rPr lang="en-GB" sz="1800" dirty="0">
                <a:latin typeface="Calibri" pitchFamily="34" charset="0"/>
                <a:cs typeface="Calibri" pitchFamily="34" charset="0"/>
              </a:rPr>
              <a:t>will it </a:t>
            </a:r>
            <a:r>
              <a:rPr lang="en-GB" sz="1800" dirty="0" smtClean="0">
                <a:latin typeface="Calibri" pitchFamily="34" charset="0"/>
                <a:cs typeface="Calibri" pitchFamily="34" charset="0"/>
              </a:rPr>
              <a:t>operate? Will it be Interactive? What is it trying to do or sell?</a:t>
            </a:r>
          </a:p>
          <a:p>
            <a:pPr marL="365760" lvl="1" indent="-256032">
              <a:spcBef>
                <a:spcPts val="400"/>
              </a:spcBef>
              <a:buSzPct val="68000"/>
              <a:buFont typeface="Wingdings 3"/>
              <a:buChar char=""/>
            </a:pPr>
            <a:r>
              <a:rPr lang="en-GB" sz="1800" b="1" dirty="0" smtClean="0">
                <a:latin typeface="Calibri" pitchFamily="34" charset="0"/>
                <a:cs typeface="Calibri" pitchFamily="34" charset="0"/>
              </a:rPr>
              <a:t>Characters</a:t>
            </a:r>
            <a:r>
              <a:rPr lang="en-GB" sz="1800" dirty="0" smtClean="0">
                <a:latin typeface="Calibri" pitchFamily="34" charset="0"/>
                <a:cs typeface="Calibri" pitchFamily="34" charset="0"/>
              </a:rPr>
              <a:t>  - Describe the characters you will create, their style, their storyline, how much screen time will they have in line with the story.</a:t>
            </a:r>
          </a:p>
          <a:p>
            <a:pPr marL="365760" lvl="1" indent="-256032">
              <a:spcBef>
                <a:spcPts val="400"/>
              </a:spcBef>
              <a:buSzPct val="68000"/>
              <a:buFont typeface="Wingdings 3"/>
              <a:buChar char=""/>
            </a:pPr>
            <a:r>
              <a:rPr lang="en-GB" sz="1800" b="1" dirty="0" smtClean="0">
                <a:latin typeface="Calibri" pitchFamily="34" charset="0"/>
                <a:cs typeface="Calibri" pitchFamily="34" charset="0"/>
              </a:rPr>
              <a:t>Background </a:t>
            </a:r>
            <a:r>
              <a:rPr lang="en-GB" sz="1800" b="1" dirty="0">
                <a:latin typeface="Calibri" pitchFamily="34" charset="0"/>
                <a:cs typeface="Calibri" pitchFamily="34" charset="0"/>
              </a:rPr>
              <a:t>imagery</a:t>
            </a:r>
            <a:r>
              <a:rPr lang="en-GB" sz="1800" dirty="0">
                <a:latin typeface="Calibri" pitchFamily="34" charset="0"/>
                <a:cs typeface="Calibri" pitchFamily="34" charset="0"/>
              </a:rPr>
              <a:t> </a:t>
            </a:r>
            <a:r>
              <a:rPr lang="en-GB" sz="1800" dirty="0" smtClean="0">
                <a:latin typeface="Calibri" pitchFamily="34" charset="0"/>
                <a:cs typeface="Calibri" pitchFamily="34" charset="0"/>
              </a:rPr>
              <a:t>– what kind of background will you have, what scenes, will they be static or moving, will your characters interact with them.</a:t>
            </a:r>
          </a:p>
          <a:p>
            <a:pPr marL="365760" lvl="1" indent="-256032">
              <a:spcBef>
                <a:spcPts val="400"/>
              </a:spcBef>
              <a:buSzPct val="68000"/>
              <a:buFont typeface="Wingdings 3"/>
              <a:buChar char=""/>
            </a:pPr>
            <a:r>
              <a:rPr lang="en-GB" sz="1800" b="1" dirty="0" smtClean="0">
                <a:latin typeface="Calibri" pitchFamily="34" charset="0"/>
                <a:cs typeface="Calibri" pitchFamily="34" charset="0"/>
              </a:rPr>
              <a:t>Soundtrack/effects</a:t>
            </a:r>
            <a:r>
              <a:rPr lang="en-GB" sz="1800" dirty="0" smtClean="0">
                <a:latin typeface="Calibri" pitchFamily="34" charset="0"/>
                <a:cs typeface="Calibri" pitchFamily="34" charset="0"/>
              </a:rPr>
              <a:t> – what soundtrack will you have, who will say what, will there be music and effects on the sound.</a:t>
            </a:r>
          </a:p>
          <a:p>
            <a:pPr marL="365760" lvl="1" indent="-256032">
              <a:spcBef>
                <a:spcPts val="400"/>
              </a:spcBef>
              <a:buSzPct val="68000"/>
              <a:buFont typeface="Wingdings 3"/>
              <a:buChar char=""/>
            </a:pPr>
            <a:r>
              <a:rPr lang="en-GB" sz="1800" b="1" dirty="0">
                <a:latin typeface="Calibri" pitchFamily="34" charset="0"/>
                <a:cs typeface="Calibri" pitchFamily="34" charset="0"/>
              </a:rPr>
              <a:t>S</a:t>
            </a:r>
            <a:r>
              <a:rPr lang="en-GB" sz="1800" b="1" dirty="0" smtClean="0">
                <a:latin typeface="Calibri" pitchFamily="34" charset="0"/>
                <a:cs typeface="Calibri" pitchFamily="34" charset="0"/>
              </a:rPr>
              <a:t>cript</a:t>
            </a:r>
            <a:r>
              <a:rPr lang="en-GB" sz="1800" dirty="0" smtClean="0">
                <a:latin typeface="Calibri" pitchFamily="34" charset="0"/>
                <a:cs typeface="Calibri" pitchFamily="34" charset="0"/>
              </a:rPr>
              <a:t> – write the script, what will be said, how will it be answered, make it look like a script for the different scenes.</a:t>
            </a:r>
          </a:p>
          <a:p>
            <a:pPr marL="365760" lvl="1" indent="-256032">
              <a:spcBef>
                <a:spcPts val="400"/>
              </a:spcBef>
              <a:buSzPct val="68000"/>
              <a:buFont typeface="Wingdings 3"/>
              <a:buChar char=""/>
            </a:pPr>
            <a:r>
              <a:rPr lang="en-GB" sz="1800" b="1" dirty="0" smtClean="0">
                <a:latin typeface="Calibri" pitchFamily="34" charset="0"/>
                <a:cs typeface="Calibri" pitchFamily="34" charset="0"/>
              </a:rPr>
              <a:t>Storyline</a:t>
            </a:r>
            <a:r>
              <a:rPr lang="en-GB" sz="1800" dirty="0" smtClean="0">
                <a:latin typeface="Calibri" pitchFamily="34" charset="0"/>
                <a:cs typeface="Calibri" pitchFamily="34" charset="0"/>
              </a:rPr>
              <a:t> – tell us the story from beginning to end indicating speech and movement.</a:t>
            </a:r>
            <a:endParaRPr lang="en-GB" sz="1800" dirty="0">
              <a:latin typeface="Calibri" pitchFamily="34" charset="0"/>
              <a:cs typeface="Calibri" pitchFamily="34" charset="0"/>
            </a:endParaRPr>
          </a:p>
          <a:p>
            <a:pPr marL="0" lvl="1" indent="0">
              <a:buNone/>
            </a:pPr>
            <a:r>
              <a:rPr lang="en-GB" sz="1800" b="1" dirty="0" smtClean="0">
                <a:latin typeface="Calibri" pitchFamily="34" charset="0"/>
                <a:cs typeface="Calibri" pitchFamily="34" charset="0"/>
              </a:rPr>
              <a:t>P2.2 </a:t>
            </a:r>
            <a:r>
              <a:rPr lang="en-GB" sz="1800" b="1" dirty="0" smtClean="0">
                <a:latin typeface="Calibri" pitchFamily="34" charset="0"/>
                <a:cs typeface="Calibri" pitchFamily="34" charset="0"/>
              </a:rPr>
              <a:t>– Task </a:t>
            </a:r>
            <a:r>
              <a:rPr lang="en-GB" sz="1800" b="1" dirty="0" smtClean="0">
                <a:latin typeface="Calibri" pitchFamily="34" charset="0"/>
                <a:cs typeface="Calibri" pitchFamily="34" charset="0"/>
              </a:rPr>
              <a:t>02 </a:t>
            </a:r>
            <a:r>
              <a:rPr lang="en-GB" sz="1800" b="1" dirty="0" smtClean="0">
                <a:latin typeface="Calibri" pitchFamily="34" charset="0"/>
                <a:cs typeface="Calibri" pitchFamily="34" charset="0"/>
              </a:rPr>
              <a:t>–</a:t>
            </a:r>
            <a:r>
              <a:rPr lang="en-GB" sz="1800" dirty="0" smtClean="0">
                <a:latin typeface="Calibri" pitchFamily="34" charset="0"/>
                <a:cs typeface="Calibri" pitchFamily="34" charset="0"/>
              </a:rPr>
              <a:t> Create a client brief for your animation that addresses all the purpose, audience and issues.</a:t>
            </a:r>
          </a:p>
        </p:txBody>
      </p:sp>
      <p:sp>
        <p:nvSpPr>
          <p:cNvPr id="3" name="Title 2"/>
          <p:cNvSpPr>
            <a:spLocks noGrp="1"/>
          </p:cNvSpPr>
          <p:nvPr>
            <p:ph type="title"/>
          </p:nvPr>
        </p:nvSpPr>
        <p:spPr>
          <a:xfrm>
            <a:off x="230832" y="116632"/>
            <a:ext cx="8733656" cy="648072"/>
          </a:xfrm>
        </p:spPr>
        <p:txBody>
          <a:bodyPr>
            <a:noAutofit/>
          </a:bodyPr>
          <a:lstStyle/>
          <a:p>
            <a:r>
              <a:rPr lang="en-GB" sz="2400" dirty="0" smtClean="0"/>
              <a:t>P2.2 </a:t>
            </a:r>
            <a:r>
              <a:rPr lang="en-GB" sz="2400" dirty="0"/>
              <a:t>– Devising a 2D animation with soundtrack </a:t>
            </a:r>
            <a:r>
              <a:rPr lang="en-GB" sz="2400" dirty="0" smtClean="0"/>
              <a:t>- Scope </a:t>
            </a:r>
            <a:endParaRPr lang="en-GB" sz="2400" dirty="0"/>
          </a:p>
        </p:txBody>
      </p:sp>
    </p:spTree>
    <p:extLst>
      <p:ext uri="{BB962C8B-B14F-4D97-AF65-F5344CB8AC3E}">
        <p14:creationId xmlns:p14="http://schemas.microsoft.com/office/powerpoint/2010/main" val="975931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976" y="692696"/>
            <a:ext cx="8622472" cy="5688632"/>
          </a:xfrm>
        </p:spPr>
        <p:txBody>
          <a:bodyPr>
            <a:noAutofit/>
          </a:bodyPr>
          <a:lstStyle/>
          <a:p>
            <a:r>
              <a:rPr lang="en-GB" sz="1900" dirty="0" smtClean="0">
                <a:latin typeface="Calibri" pitchFamily="34" charset="0"/>
                <a:cs typeface="Calibri" pitchFamily="34" charset="0"/>
              </a:rPr>
              <a:t>Storyboards are a guide for the creator of the animation and for others if they were to take the work over. This </a:t>
            </a:r>
            <a:r>
              <a:rPr lang="en-GB" sz="1900" dirty="0">
                <a:latin typeface="Calibri" pitchFamily="34" charset="0"/>
                <a:cs typeface="Calibri" pitchFamily="34" charset="0"/>
              </a:rPr>
              <a:t>should include </a:t>
            </a:r>
            <a:r>
              <a:rPr lang="en-GB" sz="1900" b="1" dirty="0" smtClean="0">
                <a:latin typeface="Calibri" pitchFamily="34" charset="0"/>
                <a:cs typeface="Calibri" pitchFamily="34" charset="0"/>
              </a:rPr>
              <a:t>image setting</a:t>
            </a:r>
            <a:r>
              <a:rPr lang="en-GB" sz="1900" dirty="0" smtClean="0">
                <a:latin typeface="Calibri" pitchFamily="34" charset="0"/>
                <a:cs typeface="Calibri" pitchFamily="34" charset="0"/>
              </a:rPr>
              <a:t>, </a:t>
            </a:r>
            <a:r>
              <a:rPr lang="en-GB" sz="1900" b="1" dirty="0" smtClean="0">
                <a:latin typeface="Calibri" pitchFamily="34" charset="0"/>
                <a:cs typeface="Calibri" pitchFamily="34" charset="0"/>
              </a:rPr>
              <a:t>timings</a:t>
            </a:r>
            <a:r>
              <a:rPr lang="en-GB" sz="1900" dirty="0" smtClean="0">
                <a:latin typeface="Calibri" pitchFamily="34" charset="0"/>
                <a:cs typeface="Calibri" pitchFamily="34" charset="0"/>
              </a:rPr>
              <a:t>, </a:t>
            </a:r>
            <a:r>
              <a:rPr lang="en-GB" sz="1900" b="1" dirty="0" smtClean="0">
                <a:latin typeface="Calibri" pitchFamily="34" charset="0"/>
                <a:cs typeface="Calibri" pitchFamily="34" charset="0"/>
              </a:rPr>
              <a:t>text</a:t>
            </a:r>
            <a:r>
              <a:rPr lang="en-GB" sz="1900" dirty="0" smtClean="0">
                <a:latin typeface="Calibri" pitchFamily="34" charset="0"/>
                <a:cs typeface="Calibri" pitchFamily="34" charset="0"/>
              </a:rPr>
              <a:t>, </a:t>
            </a:r>
            <a:r>
              <a:rPr lang="en-GB" sz="1900" b="1" dirty="0" smtClean="0">
                <a:latin typeface="Calibri" pitchFamily="34" charset="0"/>
                <a:cs typeface="Calibri" pitchFamily="34" charset="0"/>
              </a:rPr>
              <a:t>movement directions</a:t>
            </a:r>
            <a:r>
              <a:rPr lang="en-GB" sz="1900" dirty="0" smtClean="0">
                <a:latin typeface="Calibri" pitchFamily="34" charset="0"/>
                <a:cs typeface="Calibri" pitchFamily="34" charset="0"/>
              </a:rPr>
              <a:t>, </a:t>
            </a:r>
            <a:r>
              <a:rPr lang="en-GB" sz="1900" b="1" dirty="0" smtClean="0">
                <a:latin typeface="Calibri" pitchFamily="34" charset="0"/>
                <a:cs typeface="Calibri" pitchFamily="34" charset="0"/>
              </a:rPr>
              <a:t>image transitions, effects</a:t>
            </a:r>
            <a:r>
              <a:rPr lang="en-GB" sz="1900" dirty="0" smtClean="0">
                <a:latin typeface="Calibri" pitchFamily="34" charset="0"/>
                <a:cs typeface="Calibri" pitchFamily="34" charset="0"/>
              </a:rPr>
              <a:t>, </a:t>
            </a:r>
            <a:r>
              <a:rPr lang="en-GB" sz="1900" b="1" dirty="0" smtClean="0">
                <a:latin typeface="Calibri" pitchFamily="34" charset="0"/>
                <a:cs typeface="Calibri" pitchFamily="34" charset="0"/>
              </a:rPr>
              <a:t>an indication of links</a:t>
            </a:r>
            <a:r>
              <a:rPr lang="en-GB" sz="1900" dirty="0" smtClean="0">
                <a:latin typeface="Calibri" pitchFamily="34" charset="0"/>
                <a:cs typeface="Calibri" pitchFamily="34" charset="0"/>
              </a:rPr>
              <a:t> </a:t>
            </a:r>
            <a:r>
              <a:rPr lang="en-GB" sz="1900" dirty="0">
                <a:latin typeface="Calibri" pitchFamily="34" charset="0"/>
                <a:cs typeface="Calibri" pitchFamily="34" charset="0"/>
              </a:rPr>
              <a:t>and </a:t>
            </a:r>
            <a:r>
              <a:rPr lang="en-GB" sz="1900" b="1" dirty="0">
                <a:latin typeface="Calibri" pitchFamily="34" charset="0"/>
                <a:cs typeface="Calibri" pitchFamily="34" charset="0"/>
              </a:rPr>
              <a:t>written annotations</a:t>
            </a:r>
            <a:r>
              <a:rPr lang="en-GB" sz="1900" dirty="0">
                <a:latin typeface="Calibri" pitchFamily="34" charset="0"/>
                <a:cs typeface="Calibri" pitchFamily="34" charset="0"/>
              </a:rPr>
              <a:t> that go with it</a:t>
            </a:r>
            <a:r>
              <a:rPr lang="en-GB" sz="1900" dirty="0" smtClean="0">
                <a:latin typeface="Calibri" pitchFamily="34" charset="0"/>
                <a:cs typeface="Calibri" pitchFamily="34" charset="0"/>
              </a:rPr>
              <a:t>. </a:t>
            </a:r>
            <a:r>
              <a:rPr lang="en-GB" sz="1900" dirty="0">
                <a:latin typeface="Calibri" pitchFamily="34" charset="0"/>
                <a:cs typeface="Calibri" pitchFamily="34" charset="0"/>
              </a:rPr>
              <a:t>This evidence must provide enough detail as to how the animation will be assembled so that someone other than the learner could take the planning and implement it. </a:t>
            </a:r>
          </a:p>
          <a:p>
            <a:r>
              <a:rPr lang="en-GB" sz="1900" dirty="0" smtClean="0">
                <a:latin typeface="Calibri" pitchFamily="34" charset="0"/>
                <a:cs typeface="Calibri" pitchFamily="34" charset="0"/>
              </a:rPr>
              <a:t>You do not have to produce every little detail but you must ensure it is logical and makes sense as static story boards. Neatness is not the idea, </a:t>
            </a:r>
            <a:r>
              <a:rPr lang="en-GB" sz="1900" dirty="0" smtClean="0">
                <a:latin typeface="Calibri" pitchFamily="34" charset="0"/>
                <a:cs typeface="Calibri" pitchFamily="34" charset="0"/>
                <a:sym typeface="Wingdings" pitchFamily="2" charset="2"/>
              </a:rPr>
              <a:t>functionality and direction are.</a:t>
            </a:r>
          </a:p>
          <a:p>
            <a:r>
              <a:rPr lang="en-GB" sz="1900" b="1" dirty="0">
                <a:latin typeface="Calibri" pitchFamily="34" charset="0"/>
                <a:cs typeface="Calibri" pitchFamily="34" charset="0"/>
              </a:rPr>
              <a:t>Think </a:t>
            </a:r>
            <a:r>
              <a:rPr lang="en-GB" sz="1900" b="1" dirty="0" smtClean="0">
                <a:latin typeface="Calibri" pitchFamily="34" charset="0"/>
                <a:cs typeface="Calibri" pitchFamily="34" charset="0"/>
              </a:rPr>
              <a:t>About: </a:t>
            </a:r>
            <a:r>
              <a:rPr lang="en-GB" sz="1900" dirty="0" smtClean="0">
                <a:latin typeface="Calibri" pitchFamily="34" charset="0"/>
                <a:cs typeface="Calibri" pitchFamily="34" charset="0"/>
              </a:rPr>
              <a:t>Timings, Movement, Transitions and Effects</a:t>
            </a:r>
            <a:endParaRPr lang="en-GB" sz="1900" dirty="0">
              <a:latin typeface="Calibri" pitchFamily="34" charset="0"/>
              <a:cs typeface="Calibri" pitchFamily="34" charset="0"/>
            </a:endParaRPr>
          </a:p>
          <a:p>
            <a:r>
              <a:rPr lang="en-GB" sz="1900" dirty="0" smtClean="0">
                <a:latin typeface="Calibri" pitchFamily="34" charset="0"/>
                <a:cs typeface="Calibri" pitchFamily="34" charset="0"/>
              </a:rPr>
              <a:t>Ensure you include </a:t>
            </a:r>
            <a:r>
              <a:rPr lang="en-GB" sz="1900" dirty="0" smtClean="0">
                <a:latin typeface="Calibri" pitchFamily="34" charset="0"/>
                <a:cs typeface="Calibri" pitchFamily="34" charset="0"/>
              </a:rPr>
              <a:t>an indication of Sounds, background and Characters on </a:t>
            </a:r>
            <a:r>
              <a:rPr lang="en-GB" sz="1900" dirty="0" smtClean="0">
                <a:latin typeface="Calibri" pitchFamily="34" charset="0"/>
                <a:cs typeface="Calibri" pitchFamily="34" charset="0"/>
              </a:rPr>
              <a:t>the boards and any important notes.</a:t>
            </a:r>
          </a:p>
          <a:p>
            <a:r>
              <a:rPr lang="en-GB" sz="1900" dirty="0" smtClean="0">
                <a:latin typeface="Calibri" pitchFamily="34" charset="0"/>
                <a:cs typeface="Calibri" pitchFamily="34" charset="0"/>
              </a:rPr>
              <a:t>These </a:t>
            </a:r>
            <a:r>
              <a:rPr lang="en-GB" sz="1900" dirty="0" smtClean="0">
                <a:latin typeface="Calibri" pitchFamily="34" charset="0"/>
                <a:cs typeface="Calibri" pitchFamily="34" charset="0"/>
              </a:rPr>
              <a:t>should be detailed enough that a </a:t>
            </a:r>
            <a:r>
              <a:rPr lang="en-GB" sz="1900" b="1" dirty="0" smtClean="0">
                <a:latin typeface="Calibri" pitchFamily="34" charset="0"/>
                <a:cs typeface="Calibri" pitchFamily="34" charset="0"/>
              </a:rPr>
              <a:t>third </a:t>
            </a:r>
            <a:r>
              <a:rPr lang="en-GB" sz="1900" b="1" dirty="0" smtClean="0">
                <a:latin typeface="Calibri" pitchFamily="34" charset="0"/>
                <a:cs typeface="Calibri" pitchFamily="34" charset="0"/>
              </a:rPr>
              <a:t>party </a:t>
            </a:r>
            <a:r>
              <a:rPr lang="en-GB" sz="1900" dirty="0" smtClean="0">
                <a:latin typeface="Calibri" pitchFamily="34" charset="0"/>
                <a:cs typeface="Calibri" pitchFamily="34" charset="0"/>
              </a:rPr>
              <a:t>can </a:t>
            </a:r>
            <a:br>
              <a:rPr lang="en-GB" sz="1900" dirty="0" smtClean="0">
                <a:latin typeface="Calibri" pitchFamily="34" charset="0"/>
                <a:cs typeface="Calibri" pitchFamily="34" charset="0"/>
              </a:rPr>
            </a:br>
            <a:r>
              <a:rPr lang="en-GB" sz="1900" dirty="0" smtClean="0">
                <a:latin typeface="Calibri" pitchFamily="34" charset="0"/>
                <a:cs typeface="Calibri" pitchFamily="34" charset="0"/>
              </a:rPr>
              <a:t>create </a:t>
            </a:r>
            <a:r>
              <a:rPr lang="en-GB" sz="1900" dirty="0" smtClean="0">
                <a:latin typeface="Calibri" pitchFamily="34" charset="0"/>
                <a:cs typeface="Calibri" pitchFamily="34" charset="0"/>
              </a:rPr>
              <a:t>your vision from these boards alone.</a:t>
            </a:r>
          </a:p>
          <a:p>
            <a:r>
              <a:rPr lang="en-GB" sz="1900" b="1" u="sng" dirty="0" smtClean="0">
                <a:latin typeface="Calibri" pitchFamily="34" charset="0"/>
                <a:cs typeface="Calibri" pitchFamily="34" charset="0"/>
              </a:rPr>
              <a:t>Useful </a:t>
            </a:r>
            <a:r>
              <a:rPr lang="en-GB" sz="1900" b="1" u="sng" dirty="0">
                <a:latin typeface="Calibri" pitchFamily="34" charset="0"/>
                <a:cs typeface="Calibri" pitchFamily="34" charset="0"/>
              </a:rPr>
              <a:t>Link: </a:t>
            </a:r>
            <a:r>
              <a:rPr lang="en-GB" sz="1900" dirty="0">
                <a:latin typeface="Calibri" pitchFamily="34" charset="0"/>
                <a:cs typeface="Calibri" pitchFamily="34" charset="0"/>
                <a:hlinkClick r:id="rId2"/>
              </a:rPr>
              <a:t>Click here </a:t>
            </a:r>
            <a:r>
              <a:rPr lang="en-GB" sz="1900" dirty="0">
                <a:latin typeface="Calibri" pitchFamily="34" charset="0"/>
                <a:cs typeface="Calibri" pitchFamily="34" charset="0"/>
              </a:rPr>
              <a:t>for examples</a:t>
            </a:r>
          </a:p>
          <a:p>
            <a:pPr marL="109728" indent="0">
              <a:buNone/>
            </a:pPr>
            <a:r>
              <a:rPr lang="en-GB" sz="1900" b="1" dirty="0" smtClean="0">
                <a:latin typeface="Calibri" pitchFamily="34" charset="0"/>
                <a:cs typeface="Calibri" pitchFamily="34" charset="0"/>
              </a:rPr>
              <a:t>P2.2 </a:t>
            </a:r>
            <a:r>
              <a:rPr lang="en-GB" sz="1900" b="1" dirty="0">
                <a:latin typeface="Calibri" pitchFamily="34" charset="0"/>
                <a:cs typeface="Calibri" pitchFamily="34" charset="0"/>
              </a:rPr>
              <a:t>- Task </a:t>
            </a:r>
            <a:r>
              <a:rPr lang="en-GB" sz="1900" b="1" dirty="0" smtClean="0">
                <a:latin typeface="Calibri" pitchFamily="34" charset="0"/>
                <a:cs typeface="Calibri" pitchFamily="34" charset="0"/>
              </a:rPr>
              <a:t>03 </a:t>
            </a:r>
            <a:r>
              <a:rPr lang="en-GB" sz="1900" b="1" dirty="0" smtClean="0">
                <a:latin typeface="Calibri" pitchFamily="34" charset="0"/>
                <a:cs typeface="Calibri" pitchFamily="34" charset="0"/>
              </a:rPr>
              <a:t>-</a:t>
            </a:r>
            <a:r>
              <a:rPr lang="en-GB" sz="1900" dirty="0" smtClean="0">
                <a:latin typeface="Calibri" pitchFamily="34" charset="0"/>
                <a:cs typeface="Calibri" pitchFamily="34" charset="0"/>
              </a:rPr>
              <a:t> </a:t>
            </a:r>
            <a:r>
              <a:rPr lang="en-GB" sz="1900" dirty="0">
                <a:latin typeface="Calibri" pitchFamily="34" charset="0"/>
                <a:cs typeface="Calibri" pitchFamily="34" charset="0"/>
              </a:rPr>
              <a:t>Using the </a:t>
            </a:r>
            <a:r>
              <a:rPr lang="en-GB" sz="1900" dirty="0" smtClean="0">
                <a:latin typeface="Calibri" pitchFamily="34" charset="0"/>
                <a:cs typeface="Calibri" pitchFamily="34" charset="0"/>
              </a:rPr>
              <a:t>templates provided, </a:t>
            </a:r>
            <a:r>
              <a:rPr lang="en-GB" sz="1900" dirty="0">
                <a:latin typeface="Calibri" pitchFamily="34" charset="0"/>
                <a:cs typeface="Calibri" pitchFamily="34" charset="0"/>
              </a:rPr>
              <a:t>produce a </a:t>
            </a:r>
            <a:r>
              <a:rPr lang="en-GB" sz="1900" dirty="0" smtClean="0">
                <a:latin typeface="Calibri" pitchFamily="34" charset="0"/>
                <a:cs typeface="Calibri" pitchFamily="34" charset="0"/>
              </a:rPr>
              <a:t/>
            </a:r>
            <a:br>
              <a:rPr lang="en-GB" sz="1900" dirty="0" smtClean="0">
                <a:latin typeface="Calibri" pitchFamily="34" charset="0"/>
                <a:cs typeface="Calibri" pitchFamily="34" charset="0"/>
              </a:rPr>
            </a:br>
            <a:r>
              <a:rPr lang="en-GB" sz="1900" dirty="0" smtClean="0">
                <a:latin typeface="Calibri" pitchFamily="34" charset="0"/>
                <a:cs typeface="Calibri" pitchFamily="34" charset="0"/>
              </a:rPr>
              <a:t>storyboard of </a:t>
            </a:r>
            <a:r>
              <a:rPr lang="en-GB" sz="1900" dirty="0">
                <a:latin typeface="Calibri" pitchFamily="34" charset="0"/>
                <a:cs typeface="Calibri" pitchFamily="34" charset="0"/>
              </a:rPr>
              <a:t>your </a:t>
            </a:r>
            <a:r>
              <a:rPr lang="en-GB" sz="1900" dirty="0" smtClean="0">
                <a:latin typeface="Calibri" pitchFamily="34" charset="0"/>
                <a:cs typeface="Calibri" pitchFamily="34" charset="0"/>
              </a:rPr>
              <a:t>animation </a:t>
            </a:r>
            <a:r>
              <a:rPr lang="en-GB" sz="1900" dirty="0">
                <a:latin typeface="Calibri" pitchFamily="34" charset="0"/>
                <a:cs typeface="Calibri" pitchFamily="34" charset="0"/>
              </a:rPr>
              <a:t>covering all the necessary </a:t>
            </a:r>
            <a:r>
              <a:rPr lang="en-GB" sz="1900" dirty="0" smtClean="0">
                <a:latin typeface="Calibri" pitchFamily="34" charset="0"/>
                <a:cs typeface="Calibri" pitchFamily="34" charset="0"/>
              </a:rPr>
              <a:t/>
            </a:r>
            <a:br>
              <a:rPr lang="en-GB" sz="1900" dirty="0" smtClean="0">
                <a:latin typeface="Calibri" pitchFamily="34" charset="0"/>
                <a:cs typeface="Calibri" pitchFamily="34" charset="0"/>
              </a:rPr>
            </a:br>
            <a:r>
              <a:rPr lang="en-GB" sz="1900" dirty="0" smtClean="0">
                <a:latin typeface="Calibri" pitchFamily="34" charset="0"/>
                <a:cs typeface="Calibri" pitchFamily="34" charset="0"/>
              </a:rPr>
              <a:t>elements.</a:t>
            </a:r>
            <a:endParaRPr lang="en-GB" sz="1900" dirty="0">
              <a:latin typeface="Calibri" pitchFamily="34" charset="0"/>
              <a:cs typeface="Calibri" pitchFamily="34" charset="0"/>
            </a:endParaRPr>
          </a:p>
        </p:txBody>
      </p:sp>
      <p:pic>
        <p:nvPicPr>
          <p:cNvPr id="3074" name="Picture 2"/>
          <p:cNvPicPr>
            <a:picLocks noChangeAspect="1" noChangeArrowheads="1"/>
          </p:cNvPicPr>
          <p:nvPr/>
        </p:nvPicPr>
        <p:blipFill>
          <a:blip r:embed="rId3" cstate="print"/>
          <a:srcRect/>
          <a:stretch>
            <a:fillRect/>
          </a:stretch>
        </p:blipFill>
        <p:spPr bwMode="auto">
          <a:xfrm>
            <a:off x="6517597" y="4441492"/>
            <a:ext cx="2451059" cy="1809698"/>
          </a:xfrm>
          <a:prstGeom prst="rect">
            <a:avLst/>
          </a:prstGeom>
          <a:noFill/>
          <a:ln w="9525">
            <a:noFill/>
            <a:miter lim="800000"/>
            <a:headEnd/>
            <a:tailEnd/>
          </a:ln>
        </p:spPr>
      </p:pic>
      <p:sp>
        <p:nvSpPr>
          <p:cNvPr id="6"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P2.2 – Devising a 2D animation with soundtrack - Storyboard</a:t>
            </a:r>
            <a:endParaRPr lang="en-GB" sz="2200" dirty="0"/>
          </a:p>
        </p:txBody>
      </p:sp>
    </p:spTree>
    <p:extLst>
      <p:ext uri="{BB962C8B-B14F-4D97-AF65-F5344CB8AC3E}">
        <p14:creationId xmlns:p14="http://schemas.microsoft.com/office/powerpoint/2010/main" val="32407037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989860" cy="4824536"/>
          </a:xfrm>
        </p:spPr>
        <p:txBody>
          <a:bodyPr>
            <a:normAutofit/>
          </a:bodyPr>
          <a:lstStyle/>
          <a:p>
            <a:pPr marL="173038" indent="-173038"/>
            <a:r>
              <a:rPr lang="en-GB" sz="1700" b="1" dirty="0" smtClean="0">
                <a:latin typeface="Calibri" pitchFamily="34" charset="0"/>
                <a:cs typeface="Calibri" pitchFamily="34" charset="0"/>
              </a:rPr>
              <a:t>Timings  </a:t>
            </a:r>
            <a:r>
              <a:rPr lang="en-GB" sz="1700" dirty="0" smtClean="0">
                <a:latin typeface="Calibri" pitchFamily="34" charset="0"/>
                <a:cs typeface="Calibri" pitchFamily="34" charset="0"/>
              </a:rPr>
              <a:t>On </a:t>
            </a:r>
            <a:r>
              <a:rPr lang="en-GB" sz="1700" dirty="0">
                <a:latin typeface="Calibri" pitchFamily="34" charset="0"/>
                <a:cs typeface="Calibri" pitchFamily="34" charset="0"/>
              </a:rPr>
              <a:t>every frame of the storyboard, a time will be specified detailing how long it will take for the frame to be carried out. </a:t>
            </a:r>
            <a:endParaRPr lang="en-GB" sz="1700" dirty="0" smtClean="0">
              <a:latin typeface="Calibri" pitchFamily="34" charset="0"/>
              <a:cs typeface="Calibri" pitchFamily="34" charset="0"/>
            </a:endParaRPr>
          </a:p>
          <a:p>
            <a:pPr marL="173038" indent="-173038"/>
            <a:r>
              <a:rPr lang="en-GB" sz="1700" dirty="0" smtClean="0">
                <a:latin typeface="Calibri" pitchFamily="34" charset="0"/>
                <a:cs typeface="Calibri" pitchFamily="34" charset="0"/>
              </a:rPr>
              <a:t>This </a:t>
            </a:r>
            <a:r>
              <a:rPr lang="en-GB" sz="1700" dirty="0">
                <a:latin typeface="Calibri" pitchFamily="34" charset="0"/>
                <a:cs typeface="Calibri" pitchFamily="34" charset="0"/>
              </a:rPr>
              <a:t>time will be carried across to the dope sheet that will be given to the director detailing how each scene will progress. Timing is hugely important, especially when it comes to high quality feature films, because the expectations are so high therefore it is important to gain a visual understanding of the animation before it is even </a:t>
            </a:r>
            <a:r>
              <a:rPr lang="en-GB" sz="1700" dirty="0" smtClean="0">
                <a:latin typeface="Calibri" pitchFamily="34" charset="0"/>
                <a:cs typeface="Calibri" pitchFamily="34" charset="0"/>
              </a:rPr>
              <a:t>produced.</a:t>
            </a:r>
          </a:p>
          <a:p>
            <a:pPr marL="173038" indent="-173038"/>
            <a:r>
              <a:rPr lang="en-GB" sz="1700" b="1" dirty="0" smtClean="0">
                <a:latin typeface="Calibri" pitchFamily="34" charset="0"/>
                <a:cs typeface="Calibri" pitchFamily="34" charset="0"/>
              </a:rPr>
              <a:t>Movements - </a:t>
            </a:r>
            <a:r>
              <a:rPr lang="en-GB" sz="1700" dirty="0" smtClean="0">
                <a:latin typeface="Calibri" pitchFamily="34" charset="0"/>
                <a:cs typeface="Calibri" pitchFamily="34" charset="0"/>
              </a:rPr>
              <a:t>As </a:t>
            </a:r>
            <a:r>
              <a:rPr lang="en-GB" sz="1700" dirty="0">
                <a:latin typeface="Calibri" pitchFamily="34" charset="0"/>
                <a:cs typeface="Calibri" pitchFamily="34" charset="0"/>
              </a:rPr>
              <a:t>with timing, all movements made by the characters will be specified; because the storyboard only contains drawings and not animated clips, it is important to show the characters movements including any actions they may be carrying out, such </a:t>
            </a:r>
            <a:r>
              <a:rPr lang="en-GB" sz="1700" dirty="0" smtClean="0">
                <a:latin typeface="Calibri" pitchFamily="34" charset="0"/>
                <a:cs typeface="Calibri" pitchFamily="34" charset="0"/>
              </a:rPr>
              <a:t>as </a:t>
            </a:r>
            <a:r>
              <a:rPr lang="en-GB" sz="1700" dirty="0">
                <a:latin typeface="Calibri" pitchFamily="34" charset="0"/>
                <a:cs typeface="Calibri" pitchFamily="34" charset="0"/>
              </a:rPr>
              <a:t>waving their hand, or simply </a:t>
            </a:r>
            <a:r>
              <a:rPr lang="en-GB" sz="1700" dirty="0" smtClean="0">
                <a:latin typeface="Calibri" pitchFamily="34" charset="0"/>
                <a:cs typeface="Calibri" pitchFamily="34" charset="0"/>
              </a:rPr>
              <a:t> moving </a:t>
            </a:r>
            <a:r>
              <a:rPr lang="en-GB" sz="1700" dirty="0">
                <a:latin typeface="Calibri" pitchFamily="34" charset="0"/>
                <a:cs typeface="Calibri" pitchFamily="34" charset="0"/>
              </a:rPr>
              <a:t>in a </a:t>
            </a:r>
            <a:r>
              <a:rPr lang="en-GB" sz="1700" dirty="0" smtClean="0">
                <a:latin typeface="Calibri" pitchFamily="34" charset="0"/>
                <a:cs typeface="Calibri" pitchFamily="34" charset="0"/>
              </a:rPr>
              <a:t>certain direction</a:t>
            </a:r>
            <a:r>
              <a:rPr lang="en-GB" sz="1700" dirty="0">
                <a:latin typeface="Calibri" pitchFamily="34" charset="0"/>
                <a:cs typeface="Calibri" pitchFamily="34" charset="0"/>
              </a:rPr>
              <a:t>.</a:t>
            </a:r>
          </a:p>
          <a:p>
            <a:pPr marL="173038" indent="-173038"/>
            <a:r>
              <a:rPr lang="en-GB" sz="1700" dirty="0" smtClean="0">
                <a:latin typeface="Calibri" pitchFamily="34" charset="0"/>
                <a:cs typeface="Calibri" pitchFamily="34" charset="0"/>
              </a:rPr>
              <a:t>You </a:t>
            </a:r>
            <a:r>
              <a:rPr lang="en-GB" sz="1700" dirty="0" smtClean="0">
                <a:latin typeface="Calibri" pitchFamily="34" charset="0"/>
                <a:cs typeface="Calibri" pitchFamily="34" charset="0"/>
              </a:rPr>
              <a:t>may wish to use a template many of which can be found free online or there are a couple of examples below.</a:t>
            </a:r>
          </a:p>
          <a:p>
            <a:pPr marL="173038" indent="-173038"/>
            <a:r>
              <a:rPr lang="en-GB" sz="1700" dirty="0" smtClean="0">
                <a:latin typeface="Calibri" pitchFamily="34" charset="0"/>
                <a:cs typeface="Calibri" pitchFamily="34" charset="0"/>
              </a:rPr>
              <a:t>Either way you need to put enough detail so that a third party can create your </a:t>
            </a:r>
            <a:r>
              <a:rPr lang="en-GB" sz="1700" dirty="0" smtClean="0">
                <a:latin typeface="Calibri" pitchFamily="34" charset="0"/>
                <a:cs typeface="Calibri" pitchFamily="34" charset="0"/>
              </a:rPr>
              <a:t>masterpiece for you so it should include most if not all of the options below:</a:t>
            </a:r>
            <a:endParaRPr lang="en-GB" sz="1700" dirty="0">
              <a:latin typeface="Calibri" pitchFamily="34" charset="0"/>
              <a:cs typeface="Calibri" pitchFamily="34" charset="0"/>
            </a:endParaRPr>
          </a:p>
        </p:txBody>
      </p:sp>
      <p:pic>
        <p:nvPicPr>
          <p:cNvPr id="1026" name="Picture 2">
            <a:hlinkClick r:id="rId2" action="ppaction://hlinkfile"/>
          </p:cNvPr>
          <p:cNvPicPr>
            <a:picLocks noChangeAspect="1" noChangeArrowheads="1"/>
          </p:cNvPicPr>
          <p:nvPr/>
        </p:nvPicPr>
        <p:blipFill>
          <a:blip r:embed="rId3" cstate="print"/>
          <a:srcRect/>
          <a:stretch>
            <a:fillRect/>
          </a:stretch>
        </p:blipFill>
        <p:spPr bwMode="auto">
          <a:xfrm>
            <a:off x="7195907" y="620688"/>
            <a:ext cx="1768581" cy="2210726"/>
          </a:xfrm>
          <a:prstGeom prst="rect">
            <a:avLst/>
          </a:prstGeom>
          <a:noFill/>
          <a:ln w="9525">
            <a:noFill/>
            <a:miter lim="800000"/>
            <a:headEnd/>
            <a:tailEnd/>
          </a:ln>
        </p:spPr>
      </p:pic>
      <p:pic>
        <p:nvPicPr>
          <p:cNvPr id="1027" name="Picture 3">
            <a:hlinkClick r:id="rId4" action="ppaction://hlinkfile"/>
          </p:cNvPr>
          <p:cNvPicPr>
            <a:picLocks noChangeAspect="1" noChangeArrowheads="1"/>
          </p:cNvPicPr>
          <p:nvPr/>
        </p:nvPicPr>
        <p:blipFill>
          <a:blip r:embed="rId5" cstate="print"/>
          <a:srcRect/>
          <a:stretch>
            <a:fillRect/>
          </a:stretch>
        </p:blipFill>
        <p:spPr bwMode="auto">
          <a:xfrm>
            <a:off x="7169372" y="3068960"/>
            <a:ext cx="1795116" cy="2233906"/>
          </a:xfrm>
          <a:prstGeom prst="rect">
            <a:avLst/>
          </a:prstGeom>
          <a:noFill/>
          <a:ln w="9525">
            <a:noFill/>
            <a:miter lim="800000"/>
            <a:headEnd/>
            <a:tailEnd/>
          </a:ln>
        </p:spPr>
      </p:pic>
      <p:graphicFrame>
        <p:nvGraphicFramePr>
          <p:cNvPr id="31" name="Table 30"/>
          <p:cNvGraphicFramePr>
            <a:graphicFrameLocks noGrp="1"/>
          </p:cNvGraphicFramePr>
          <p:nvPr>
            <p:extLst>
              <p:ext uri="{D42A27DB-BD31-4B8C-83A1-F6EECF244321}">
                <p14:modId xmlns:p14="http://schemas.microsoft.com/office/powerpoint/2010/main" val="332389919"/>
              </p:ext>
            </p:extLst>
          </p:nvPr>
        </p:nvGraphicFramePr>
        <p:xfrm>
          <a:off x="251520" y="5495632"/>
          <a:ext cx="8599381" cy="741680"/>
        </p:xfrm>
        <a:graphic>
          <a:graphicData uri="http://schemas.openxmlformats.org/drawingml/2006/table">
            <a:tbl>
              <a:tblPr firstRow="1" bandRow="1">
                <a:tableStyleId>{5C22544A-7EE6-4342-B048-85BDC9FD1C3A}</a:tableStyleId>
              </a:tblPr>
              <a:tblGrid>
                <a:gridCol w="1713790"/>
                <a:gridCol w="1454562"/>
                <a:gridCol w="1973018"/>
                <a:gridCol w="1744221"/>
                <a:gridCol w="1713790"/>
              </a:tblGrid>
              <a:tr h="370840">
                <a:tc>
                  <a:txBody>
                    <a:bodyPr/>
                    <a:lstStyle/>
                    <a:p>
                      <a:pPr algn="ctr"/>
                      <a:r>
                        <a:rPr lang="en-GB" b="1" dirty="0" smtClean="0">
                          <a:solidFill>
                            <a:schemeClr val="tx1"/>
                          </a:solidFill>
                          <a:latin typeface="Calibri" pitchFamily="34" charset="0"/>
                          <a:cs typeface="Calibri" pitchFamily="34" charset="0"/>
                        </a:rPr>
                        <a:t>Text</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Images</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Sound</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Background</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Timings</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algn="ctr"/>
                      <a:r>
                        <a:rPr lang="en-GB" b="1" dirty="0" smtClean="0">
                          <a:solidFill>
                            <a:schemeClr val="tx1"/>
                          </a:solidFill>
                          <a:latin typeface="Calibri" pitchFamily="34" charset="0"/>
                          <a:cs typeface="Calibri" pitchFamily="34" charset="0"/>
                        </a:rPr>
                        <a:t>Movement</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Transitions</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Effects </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Characters</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Scripting</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8"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P2.2 – Devising a 2D animation with soundtrack - Storyboard</a:t>
            </a:r>
            <a:endParaRPr lang="en-GB" sz="2200" dirty="0"/>
          </a:p>
        </p:txBody>
      </p:sp>
    </p:spTree>
    <p:extLst>
      <p:ext uri="{BB962C8B-B14F-4D97-AF65-F5344CB8AC3E}">
        <p14:creationId xmlns:p14="http://schemas.microsoft.com/office/powerpoint/2010/main" val="30001018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17380</TotalTime>
  <Words>4111</Words>
  <Application>Microsoft Office PowerPoint</Application>
  <PresentationFormat>On-screen Show (4:3)</PresentationFormat>
  <Paragraphs>166</Paragraphs>
  <Slides>18</Slides>
  <Notes>6</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Concourse</vt:lpstr>
      <vt:lpstr>Unit 16</vt:lpstr>
      <vt:lpstr>LO2 - Assessment Criteria</vt:lpstr>
      <vt:lpstr>Assessment Criteria P2, M2 and D2</vt:lpstr>
      <vt:lpstr>LO2 - Devising a 2D animation with soundtrack - Scenario</vt:lpstr>
      <vt:lpstr>P2.1 – Devising a 2D animation with soundtrack  - Types of 2D</vt:lpstr>
      <vt:lpstr>P2.1 – Devising a 2D animation with soundtrack  - Types of 2D</vt:lpstr>
      <vt:lpstr>P2.2 – Devising a 2D animation with soundtrack - Scope </vt:lpstr>
      <vt:lpstr>PowerPoint Presentation</vt:lpstr>
      <vt:lpstr>PowerPoint Presentation</vt:lpstr>
      <vt:lpstr>M2.1 - Be able to devise web animation - Storyboard</vt:lpstr>
      <vt:lpstr>P2.3 – Devising a 2D animation with soundtrack  - Audience</vt:lpstr>
      <vt:lpstr>P2.3 – Devising a 2D animation with soundtrack  - Audience</vt:lpstr>
      <vt:lpstr>D2.1 – Devising a 2D animation with soundtrack  - Additional Planning</vt:lpstr>
      <vt:lpstr>D2.2 – Devising a 2D animation with soundtrack  - Additional Planning</vt:lpstr>
      <vt:lpstr>D2.3 – Devising a 2D animation with soundtrack  - Additional Planning</vt:lpstr>
      <vt:lpstr>P2.1 – Devising a 2D animation with soundtrack - Considerations</vt:lpstr>
      <vt:lpstr>PowerPoint Presentation</vt:lpstr>
      <vt:lpstr>LO2 -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393</cp:revision>
  <dcterms:created xsi:type="dcterms:W3CDTF">2010-12-28T13:51:34Z</dcterms:created>
  <dcterms:modified xsi:type="dcterms:W3CDTF">2014-08-04T20:45:07Z</dcterms:modified>
</cp:coreProperties>
</file>